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handoutMasterIdLst>
    <p:handoutMasterId r:id="rId27"/>
  </p:handoutMasterIdLst>
  <p:sldIdLst>
    <p:sldId id="256" r:id="rId2"/>
    <p:sldId id="257" r:id="rId3"/>
    <p:sldId id="286" r:id="rId4"/>
    <p:sldId id="290" r:id="rId5"/>
    <p:sldId id="258" r:id="rId6"/>
    <p:sldId id="294" r:id="rId7"/>
    <p:sldId id="268" r:id="rId8"/>
    <p:sldId id="269" r:id="rId9"/>
    <p:sldId id="259" r:id="rId10"/>
    <p:sldId id="260" r:id="rId11"/>
    <p:sldId id="271" r:id="rId12"/>
    <p:sldId id="262" r:id="rId13"/>
    <p:sldId id="273" r:id="rId14"/>
    <p:sldId id="272" r:id="rId15"/>
    <p:sldId id="292" r:id="rId16"/>
    <p:sldId id="263" r:id="rId17"/>
    <p:sldId id="287" r:id="rId18"/>
    <p:sldId id="288" r:id="rId19"/>
    <p:sldId id="296" r:id="rId20"/>
    <p:sldId id="282" r:id="rId21"/>
    <p:sldId id="277" r:id="rId22"/>
    <p:sldId id="289" r:id="rId23"/>
    <p:sldId id="293" r:id="rId24"/>
    <p:sldId id="264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860" autoAdjust="0"/>
  </p:normalViewPr>
  <p:slideViewPr>
    <p:cSldViewPr>
      <p:cViewPr varScale="1">
        <p:scale>
          <a:sx n="62" d="100"/>
          <a:sy n="62" d="100"/>
        </p:scale>
        <p:origin x="154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min\Desktop\New%20Microsoft%20Office%20Excel%20Worksheet%20(3)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42"/>
    </mc:Choice>
    <mc:Fallback>
      <c:style val="4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Comparison of coverage of F.Y 2018-19 and                           F.Y 2019-20</a:t>
            </a:r>
          </a:p>
        </c:rich>
      </c:tx>
      <c:layout>
        <c:manualLayout>
          <c:xMode val="edge"/>
          <c:yMode val="edge"/>
          <c:x val="0.22633016185476842"/>
          <c:y val="1.1796442111402757E-3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v>PAB Approved</c:v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Sheet1!$D$17:$M$18</c:f>
              <c:strCache>
                <c:ptCount val="10"/>
                <c:pt idx="0">
                  <c:v>2018-19 </c:v>
                </c:pt>
                <c:pt idx="3">
                  <c:v>% Against  PAB </c:v>
                </c:pt>
                <c:pt idx="4">
                  <c:v>% Against Enrol. </c:v>
                </c:pt>
                <c:pt idx="5">
                  <c:v>2019-20 </c:v>
                </c:pt>
                <c:pt idx="8">
                  <c:v>% Against PAB </c:v>
                </c:pt>
                <c:pt idx="9">
                  <c:v>% Against Enrol. </c:v>
                </c:pt>
              </c:strCache>
            </c:strRef>
          </c:cat>
          <c:val>
            <c:numRef>
              <c:f>Sheet1!$D$19:$M$19</c:f>
              <c:numCache>
                <c:formatCode>General</c:formatCode>
                <c:ptCount val="1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117-47B3-9FD2-F702B00473A9}"/>
            </c:ext>
          </c:extLst>
        </c:ser>
        <c:ser>
          <c:idx val="1"/>
          <c:order val="1"/>
          <c:tx>
            <c:strRef>
              <c:f>Sheet1!$C$20</c:f>
              <c:strCache>
                <c:ptCount val="1"/>
                <c:pt idx="0">
                  <c:v>Grand Total  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Sheet1!$D$17:$M$18</c:f>
              <c:strCache>
                <c:ptCount val="10"/>
                <c:pt idx="0">
                  <c:v>2018-19 </c:v>
                </c:pt>
                <c:pt idx="3">
                  <c:v>% Against  PAB </c:v>
                </c:pt>
                <c:pt idx="4">
                  <c:v>% Against Enrol. </c:v>
                </c:pt>
                <c:pt idx="5">
                  <c:v>2019-20 </c:v>
                </c:pt>
                <c:pt idx="8">
                  <c:v>% Against PAB </c:v>
                </c:pt>
                <c:pt idx="9">
                  <c:v>% Against Enrol. </c:v>
                </c:pt>
              </c:strCache>
            </c:strRef>
          </c:cat>
          <c:val>
            <c:numRef>
              <c:f>Sheet1!$D$20:$M$20</c:f>
              <c:numCache>
                <c:formatCode>General</c:formatCode>
                <c:ptCount val="10"/>
                <c:pt idx="0">
                  <c:v>51780</c:v>
                </c:pt>
                <c:pt idx="1">
                  <c:v>61694</c:v>
                </c:pt>
                <c:pt idx="2">
                  <c:v>47395</c:v>
                </c:pt>
                <c:pt idx="3" formatCode="0.00%">
                  <c:v>0.9153</c:v>
                </c:pt>
                <c:pt idx="4" formatCode="0.00%">
                  <c:v>0.76820000000000088</c:v>
                </c:pt>
                <c:pt idx="5">
                  <c:v>50000</c:v>
                </c:pt>
                <c:pt idx="6">
                  <c:v>63274</c:v>
                </c:pt>
                <c:pt idx="7">
                  <c:v>48042</c:v>
                </c:pt>
                <c:pt idx="8" formatCode="0.00%">
                  <c:v>0.96080000000000065</c:v>
                </c:pt>
                <c:pt idx="9" formatCode="0.00%">
                  <c:v>0.75930000000000064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117-47B3-9FD2-F702B00473A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54100736"/>
        <c:axId val="54102272"/>
        <c:axId val="0"/>
      </c:bar3DChart>
      <c:catAx>
        <c:axId val="5410073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54102272"/>
        <c:crosses val="autoZero"/>
        <c:auto val="1"/>
        <c:lblAlgn val="ctr"/>
        <c:lblOffset val="100"/>
        <c:noMultiLvlLbl val="0"/>
      </c:catAx>
      <c:valAx>
        <c:axId val="5410227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54100736"/>
        <c:crosses val="autoZero"/>
        <c:crossBetween val="between"/>
      </c:valAx>
    </c:plotArea>
    <c:legend>
      <c:legendPos val="t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A52B4-8107-405E-82A1-239793941ECC}" type="datetimeFigureOut">
              <a:rPr lang="en-US" smtClean="0"/>
              <a:pPr/>
              <a:t>5/13/2020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AF9AEF-5687-462D-A86C-3CD02DC32B68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2B01D6-F8F1-4C65-854E-95645BA0692E}" type="datetimeFigureOut">
              <a:rPr lang="en-US" smtClean="0"/>
              <a:pPr/>
              <a:t>5/13/2020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E38595-4E4C-4A2D-A306-DE3F14D00105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E38595-4E4C-4A2D-A306-DE3F14D00105}" type="slidenum">
              <a:rPr lang="en-IN" smtClean="0"/>
              <a:pPr/>
              <a:t>7</a:t>
            </a:fld>
            <a:endParaRPr lang="en-I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1424D-EA5E-4564-830D-34D2592F4563}" type="slidenum">
              <a:rPr lang="en-IN" smtClean="0"/>
              <a:pPr/>
              <a:t>19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948822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1D8BD707-D9CF-40AE-B4C6-C98DA3205C09}" type="datetimeFigureOut">
              <a:rPr lang="en-US" smtClean="0"/>
              <a:pPr/>
              <a:t>5/13/2020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5/13/2020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5/13/2020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5/13/2020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5/13/2020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5/13/2020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1D8BD707-D9CF-40AE-B4C6-C98DA3205C09}" type="datetimeFigureOut">
              <a:rPr lang="en-US" smtClean="0"/>
              <a:pPr/>
              <a:t>5/13/2020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1D8BD707-D9CF-40AE-B4C6-C98DA3205C09}" type="datetimeFigureOut">
              <a:rPr lang="en-US" smtClean="0"/>
              <a:pPr/>
              <a:t>5/13/2020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776288"/>
            <a:ext cx="8222456" cy="1470025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  <a:latin typeface="Book Antiqua" pitchFamily="18" charset="0"/>
              </a:rPr>
              <a:t>Annual  Work Plan &amp; Budget 2020-21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33112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ctr"/>
            <a:endParaRPr lang="en-US" b="1" dirty="0">
              <a:solidFill>
                <a:schemeClr val="tx1"/>
              </a:solidFill>
              <a:latin typeface="Book Antiqua" pitchFamily="18" charset="0"/>
            </a:endParaRPr>
          </a:p>
          <a:p>
            <a:pPr algn="ctr"/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  <a:t>UT of Dadra &amp; Nagar Haveli and Daman &amp; Diu </a:t>
            </a:r>
          </a:p>
        </p:txBody>
      </p:sp>
      <p:pic>
        <p:nvPicPr>
          <p:cNvPr id="4" name="Picture 5" descr="C:\Documents and Settings\user\Desktop\LOGO\MDM_LOGO_JPEG.JPG"/>
          <p:cNvPicPr>
            <a:picLocks noChangeAspect="1" noChangeArrowheads="1"/>
          </p:cNvPicPr>
          <p:nvPr/>
        </p:nvPicPr>
        <p:blipFill>
          <a:blip r:embed="rId2"/>
          <a:srcRect l="27779" t="13121" r="27777" b="10283"/>
          <a:stretch>
            <a:fillRect/>
          </a:stretch>
        </p:blipFill>
        <p:spPr bwMode="auto">
          <a:xfrm>
            <a:off x="2667000" y="3733800"/>
            <a:ext cx="38862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457200" y="1219200"/>
          <a:ext cx="8458200" cy="5029200"/>
        </p:xfrm>
        <a:graphic>
          <a:graphicData uri="http://schemas.openxmlformats.org/drawingml/2006/table">
            <a:tbl>
              <a:tblPr/>
              <a:tblGrid>
                <a:gridCol w="1905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5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29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Book Antiqua"/>
                          <a:ea typeface="Calibri"/>
                          <a:cs typeface="Times New Roman"/>
                        </a:rPr>
                        <a:t>Day</a:t>
                      </a:r>
                      <a:endParaRPr lang="en-US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Book Antiqua"/>
                          <a:ea typeface="Calibri"/>
                          <a:cs typeface="Times New Roman"/>
                        </a:rPr>
                        <a:t>Menu</a:t>
                      </a:r>
                      <a:endParaRPr lang="en-US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5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Book Antiqua"/>
                          <a:ea typeface="Calibri"/>
                          <a:cs typeface="Times New Roman"/>
                        </a:rPr>
                        <a:t>MONDAY</a:t>
                      </a:r>
                      <a:endParaRPr lang="en-US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Book Antiqua"/>
                          <a:ea typeface="Calibri"/>
                          <a:cs typeface="Times New Roman"/>
                        </a:rPr>
                        <a:t>Rice, </a:t>
                      </a:r>
                      <a:r>
                        <a:rPr lang="en-US" sz="2000" dirty="0" err="1">
                          <a:latin typeface="Book Antiqua"/>
                          <a:ea typeface="Calibri"/>
                          <a:cs typeface="Times New Roman"/>
                        </a:rPr>
                        <a:t>Dal</a:t>
                      </a:r>
                      <a:r>
                        <a:rPr lang="en-US" sz="2000" dirty="0">
                          <a:latin typeface="Book Antiqua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latin typeface="Book Antiqua"/>
                          <a:ea typeface="Calibri"/>
                          <a:cs typeface="Times New Roman"/>
                        </a:rPr>
                        <a:t>Tadka</a:t>
                      </a:r>
                      <a:r>
                        <a:rPr lang="en-US" sz="2000" dirty="0">
                          <a:latin typeface="Book Antiqua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latin typeface="Book Antiqua"/>
                          <a:ea typeface="Calibri"/>
                          <a:cs typeface="Times New Roman"/>
                        </a:rPr>
                        <a:t>Desi</a:t>
                      </a:r>
                      <a:r>
                        <a:rPr lang="en-US" sz="2000" dirty="0">
                          <a:latin typeface="Book Antiqua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latin typeface="Book Antiqua"/>
                          <a:ea typeface="Calibri"/>
                          <a:cs typeface="Times New Roman"/>
                        </a:rPr>
                        <a:t>Chana</a:t>
                      </a:r>
                      <a:r>
                        <a:rPr lang="en-US" sz="2000" dirty="0">
                          <a:latin typeface="Book Antiqua"/>
                          <a:ea typeface="Calibri"/>
                          <a:cs typeface="Times New Roman"/>
                        </a:rPr>
                        <a:t>/</a:t>
                      </a:r>
                      <a:r>
                        <a:rPr lang="en-US" sz="2000" dirty="0" err="1">
                          <a:latin typeface="Book Antiqua"/>
                          <a:ea typeface="Calibri"/>
                          <a:cs typeface="Times New Roman"/>
                        </a:rPr>
                        <a:t>Lobiya</a:t>
                      </a:r>
                      <a:r>
                        <a:rPr lang="en-US" sz="2000" dirty="0">
                          <a:latin typeface="Book Antiqua"/>
                          <a:ea typeface="Calibri"/>
                          <a:cs typeface="Times New Roman"/>
                        </a:rPr>
                        <a:t>/</a:t>
                      </a:r>
                      <a:r>
                        <a:rPr lang="en-US" sz="2000" dirty="0" err="1">
                          <a:latin typeface="Book Antiqua"/>
                          <a:ea typeface="Calibri"/>
                          <a:cs typeface="Times New Roman"/>
                        </a:rPr>
                        <a:t>Rajma</a:t>
                      </a:r>
                      <a:r>
                        <a:rPr lang="en-US" sz="2000" dirty="0">
                          <a:latin typeface="Book Antiqua"/>
                          <a:ea typeface="Calibri"/>
                          <a:cs typeface="Times New Roman"/>
                        </a:rPr>
                        <a:t>/</a:t>
                      </a:r>
                      <a:r>
                        <a:rPr lang="en-US" sz="2000" dirty="0" err="1">
                          <a:latin typeface="Book Antiqua"/>
                          <a:ea typeface="Calibri"/>
                          <a:cs typeface="Times New Roman"/>
                        </a:rPr>
                        <a:t>Chhole</a:t>
                      </a:r>
                      <a:r>
                        <a:rPr lang="en-US" sz="2000" dirty="0">
                          <a:latin typeface="Book Antiqua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latin typeface="Book Antiqua"/>
                          <a:ea typeface="Calibri"/>
                          <a:cs typeface="Times New Roman"/>
                        </a:rPr>
                        <a:t>Aloo</a:t>
                      </a:r>
                      <a:r>
                        <a:rPr lang="en-US" sz="2000" dirty="0">
                          <a:latin typeface="Book Antiqua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latin typeface="Book Antiqua"/>
                          <a:ea typeface="Calibri"/>
                          <a:cs typeface="Times New Roman"/>
                        </a:rPr>
                        <a:t>Masala</a:t>
                      </a:r>
                      <a:r>
                        <a:rPr lang="en-US" sz="2000" dirty="0">
                          <a:latin typeface="Book Antiqua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n-US" sz="2000" dirty="0" err="1">
                          <a:latin typeface="Book Antiqua"/>
                          <a:ea typeface="Calibri"/>
                          <a:cs typeface="Times New Roman"/>
                        </a:rPr>
                        <a:t>Sukhadi</a:t>
                      </a:r>
                      <a:r>
                        <a:rPr lang="en-US" sz="2000" dirty="0">
                          <a:latin typeface="Book Antiqua"/>
                          <a:ea typeface="Calibri"/>
                          <a:cs typeface="Times New Roman"/>
                        </a:rPr>
                        <a:t> or </a:t>
                      </a:r>
                      <a:r>
                        <a:rPr lang="en-US" sz="2000" dirty="0" err="1">
                          <a:latin typeface="Book Antiqua"/>
                          <a:ea typeface="Calibri"/>
                          <a:cs typeface="Times New Roman"/>
                        </a:rPr>
                        <a:t>Lapsi</a:t>
                      </a:r>
                      <a:endParaRPr lang="en-US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Book Antiqua"/>
                          <a:ea typeface="Calibri"/>
                          <a:cs typeface="Times New Roman"/>
                        </a:rPr>
                        <a:t>TUESDAY</a:t>
                      </a:r>
                      <a:endParaRPr lang="en-US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Book Antiqua"/>
                          <a:ea typeface="Calibri"/>
                          <a:cs typeface="Times New Roman"/>
                        </a:rPr>
                        <a:t>Rice, Mix </a:t>
                      </a:r>
                      <a:r>
                        <a:rPr lang="en-US" sz="2000" dirty="0" err="1">
                          <a:latin typeface="Book Antiqua"/>
                          <a:ea typeface="Calibri"/>
                          <a:cs typeface="Times New Roman"/>
                        </a:rPr>
                        <a:t>Dal</a:t>
                      </a:r>
                      <a:r>
                        <a:rPr lang="en-US" sz="2000" dirty="0">
                          <a:latin typeface="Book Antiqua"/>
                          <a:ea typeface="Calibri"/>
                          <a:cs typeface="Times New Roman"/>
                        </a:rPr>
                        <a:t>, Mix </a:t>
                      </a:r>
                      <a:r>
                        <a:rPr lang="en-US" sz="2000" dirty="0" err="1">
                          <a:latin typeface="Book Antiqua"/>
                          <a:ea typeface="Calibri"/>
                          <a:cs typeface="Times New Roman"/>
                        </a:rPr>
                        <a:t>veg</a:t>
                      </a:r>
                      <a:r>
                        <a:rPr lang="en-US" sz="2000" dirty="0">
                          <a:latin typeface="Book Antiqua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n-US" sz="2000" dirty="0" err="1">
                          <a:latin typeface="Book Antiqua"/>
                          <a:ea typeface="Calibri"/>
                          <a:cs typeface="Times New Roman"/>
                        </a:rPr>
                        <a:t>Sukhadi</a:t>
                      </a:r>
                      <a:r>
                        <a:rPr lang="en-US" sz="2000" dirty="0">
                          <a:latin typeface="Book Antiqua"/>
                          <a:ea typeface="Calibri"/>
                          <a:cs typeface="Times New Roman"/>
                        </a:rPr>
                        <a:t> or </a:t>
                      </a:r>
                      <a:r>
                        <a:rPr lang="en-US" sz="2000" dirty="0" err="1">
                          <a:latin typeface="Book Antiqua"/>
                          <a:ea typeface="Calibri"/>
                          <a:cs typeface="Times New Roman"/>
                        </a:rPr>
                        <a:t>Lapsi</a:t>
                      </a:r>
                      <a:endParaRPr lang="en-US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05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Book Antiqua"/>
                          <a:ea typeface="Calibri"/>
                          <a:cs typeface="Times New Roman"/>
                        </a:rPr>
                        <a:t>WEDNESDAY</a:t>
                      </a:r>
                      <a:endParaRPr lang="en-US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Book Antiqua"/>
                          <a:ea typeface="Calibri"/>
                          <a:cs typeface="Times New Roman"/>
                        </a:rPr>
                        <a:t>Rice, </a:t>
                      </a:r>
                      <a:r>
                        <a:rPr lang="en-US" sz="2000" dirty="0" err="1">
                          <a:latin typeface="Book Antiqua"/>
                          <a:ea typeface="Calibri"/>
                          <a:cs typeface="Times New Roman"/>
                        </a:rPr>
                        <a:t>Dal</a:t>
                      </a:r>
                      <a:r>
                        <a:rPr lang="en-US" sz="2000" dirty="0">
                          <a:latin typeface="Book Antiqua"/>
                          <a:ea typeface="Calibri"/>
                          <a:cs typeface="Times New Roman"/>
                        </a:rPr>
                        <a:t> Fry, </a:t>
                      </a:r>
                      <a:r>
                        <a:rPr lang="en-US" sz="2000" dirty="0" err="1">
                          <a:latin typeface="Book Antiqua"/>
                          <a:ea typeface="Calibri"/>
                          <a:cs typeface="Times New Roman"/>
                        </a:rPr>
                        <a:t>Desi</a:t>
                      </a:r>
                      <a:r>
                        <a:rPr lang="en-US" sz="2000" dirty="0">
                          <a:latin typeface="Book Antiqua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latin typeface="Book Antiqua"/>
                          <a:ea typeface="Calibri"/>
                          <a:cs typeface="Times New Roman"/>
                        </a:rPr>
                        <a:t>Chana</a:t>
                      </a:r>
                      <a:r>
                        <a:rPr lang="en-US" sz="2000" dirty="0">
                          <a:latin typeface="Book Antiqua"/>
                          <a:ea typeface="Calibri"/>
                          <a:cs typeface="Times New Roman"/>
                        </a:rPr>
                        <a:t>/ </a:t>
                      </a:r>
                      <a:r>
                        <a:rPr lang="en-US" sz="2000" dirty="0" err="1">
                          <a:latin typeface="Book Antiqua"/>
                          <a:ea typeface="Calibri"/>
                          <a:cs typeface="Times New Roman"/>
                        </a:rPr>
                        <a:t>Lobiya</a:t>
                      </a:r>
                      <a:r>
                        <a:rPr lang="en-US" sz="2000" dirty="0">
                          <a:latin typeface="Book Antiqua"/>
                          <a:ea typeface="Calibri"/>
                          <a:cs typeface="Times New Roman"/>
                        </a:rPr>
                        <a:t>/</a:t>
                      </a:r>
                      <a:r>
                        <a:rPr lang="en-US" sz="2000" dirty="0" err="1">
                          <a:latin typeface="Book Antiqua"/>
                          <a:ea typeface="Calibri"/>
                          <a:cs typeface="Times New Roman"/>
                        </a:rPr>
                        <a:t>Rajma</a:t>
                      </a:r>
                      <a:r>
                        <a:rPr lang="en-US" sz="2000" dirty="0">
                          <a:latin typeface="Book Antiqua"/>
                          <a:ea typeface="Calibri"/>
                          <a:cs typeface="Times New Roman"/>
                        </a:rPr>
                        <a:t>/</a:t>
                      </a:r>
                      <a:r>
                        <a:rPr lang="en-US" sz="2000" dirty="0" err="1">
                          <a:latin typeface="Book Antiqua"/>
                          <a:ea typeface="Calibri"/>
                          <a:cs typeface="Times New Roman"/>
                        </a:rPr>
                        <a:t>Chhole</a:t>
                      </a:r>
                      <a:r>
                        <a:rPr lang="en-US" sz="2000" dirty="0">
                          <a:latin typeface="Book Antiqua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latin typeface="Book Antiqua"/>
                          <a:ea typeface="Calibri"/>
                          <a:cs typeface="Times New Roman"/>
                        </a:rPr>
                        <a:t>Aloo</a:t>
                      </a:r>
                      <a:r>
                        <a:rPr lang="en-US" sz="2000" dirty="0">
                          <a:latin typeface="Book Antiqua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latin typeface="Book Antiqua"/>
                          <a:ea typeface="Calibri"/>
                          <a:cs typeface="Times New Roman"/>
                        </a:rPr>
                        <a:t>Masala</a:t>
                      </a:r>
                      <a:r>
                        <a:rPr lang="en-US" sz="2000" dirty="0">
                          <a:latin typeface="Book Antiqua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n-US" sz="2000" dirty="0" err="1">
                          <a:latin typeface="Book Antiqua"/>
                          <a:ea typeface="Calibri"/>
                          <a:cs typeface="Times New Roman"/>
                        </a:rPr>
                        <a:t>Sukhadi</a:t>
                      </a:r>
                      <a:r>
                        <a:rPr lang="en-US" sz="2000" dirty="0">
                          <a:latin typeface="Book Antiqua"/>
                          <a:ea typeface="Calibri"/>
                          <a:cs typeface="Times New Roman"/>
                        </a:rPr>
                        <a:t> or </a:t>
                      </a:r>
                      <a:r>
                        <a:rPr lang="en-US" sz="2000" dirty="0" err="1">
                          <a:latin typeface="Book Antiqua"/>
                          <a:ea typeface="Calibri"/>
                          <a:cs typeface="Times New Roman"/>
                        </a:rPr>
                        <a:t>Lapsi</a:t>
                      </a:r>
                      <a:endParaRPr lang="en-US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Book Antiqua"/>
                          <a:ea typeface="Calibri"/>
                          <a:cs typeface="Times New Roman"/>
                        </a:rPr>
                        <a:t>THURSDAY</a:t>
                      </a:r>
                      <a:endParaRPr lang="en-US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Book Antiqua"/>
                          <a:ea typeface="Calibri"/>
                          <a:cs typeface="Times New Roman"/>
                        </a:rPr>
                        <a:t>Rice, </a:t>
                      </a:r>
                      <a:r>
                        <a:rPr lang="en-US" sz="2000" dirty="0" err="1">
                          <a:latin typeface="Book Antiqua"/>
                          <a:ea typeface="Calibri"/>
                          <a:cs typeface="Times New Roman"/>
                        </a:rPr>
                        <a:t>Sambhar</a:t>
                      </a:r>
                      <a:r>
                        <a:rPr lang="en-US" sz="2000" dirty="0">
                          <a:latin typeface="Book Antiqua"/>
                          <a:ea typeface="Calibri"/>
                          <a:cs typeface="Times New Roman"/>
                        </a:rPr>
                        <a:t> Mix </a:t>
                      </a:r>
                      <a:r>
                        <a:rPr lang="en-US" sz="2000" dirty="0" err="1">
                          <a:latin typeface="Book Antiqua"/>
                          <a:ea typeface="Calibri"/>
                          <a:cs typeface="Times New Roman"/>
                        </a:rPr>
                        <a:t>Veg</a:t>
                      </a:r>
                      <a:r>
                        <a:rPr lang="en-US" sz="2000" dirty="0">
                          <a:latin typeface="Book Antiqua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n-US" sz="2000" dirty="0" err="1">
                          <a:latin typeface="Book Antiqua"/>
                          <a:ea typeface="Calibri"/>
                          <a:cs typeface="Times New Roman"/>
                        </a:rPr>
                        <a:t>Sukhadi</a:t>
                      </a:r>
                      <a:r>
                        <a:rPr lang="en-US" sz="2000" dirty="0">
                          <a:latin typeface="Book Antiqua"/>
                          <a:ea typeface="Calibri"/>
                          <a:cs typeface="Times New Roman"/>
                        </a:rPr>
                        <a:t> or </a:t>
                      </a:r>
                      <a:r>
                        <a:rPr lang="en-US" sz="2000" dirty="0" err="1">
                          <a:latin typeface="Book Antiqua"/>
                          <a:ea typeface="Calibri"/>
                          <a:cs typeface="Times New Roman"/>
                        </a:rPr>
                        <a:t>Lapsi</a:t>
                      </a:r>
                      <a:endParaRPr lang="en-US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Book Antiqua"/>
                          <a:ea typeface="Calibri"/>
                          <a:cs typeface="Times New Roman"/>
                        </a:rPr>
                        <a:t>FRIDAY</a:t>
                      </a:r>
                      <a:endParaRPr lang="en-US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latin typeface="Book Antiqua"/>
                          <a:ea typeface="Calibri"/>
                          <a:cs typeface="Times New Roman"/>
                        </a:rPr>
                        <a:t>Veg</a:t>
                      </a:r>
                      <a:r>
                        <a:rPr lang="en-US" sz="2000" dirty="0">
                          <a:latin typeface="Book Antiqua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latin typeface="Book Antiqua"/>
                          <a:ea typeface="Calibri"/>
                          <a:cs typeface="Times New Roman"/>
                        </a:rPr>
                        <a:t>Khichadi</a:t>
                      </a:r>
                      <a:r>
                        <a:rPr lang="en-US" sz="2000" dirty="0">
                          <a:latin typeface="Book Antiqua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n-US" sz="2000" dirty="0" err="1">
                          <a:latin typeface="Book Antiqua"/>
                          <a:ea typeface="Calibri"/>
                          <a:cs typeface="Times New Roman"/>
                        </a:rPr>
                        <a:t>Veg</a:t>
                      </a:r>
                      <a:r>
                        <a:rPr lang="en-US" sz="2000" dirty="0">
                          <a:latin typeface="Book Antiqua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latin typeface="Book Antiqua"/>
                          <a:ea typeface="Calibri"/>
                          <a:cs typeface="Times New Roman"/>
                        </a:rPr>
                        <a:t>Jalfrezi</a:t>
                      </a:r>
                      <a:r>
                        <a:rPr lang="en-US" sz="2000" dirty="0">
                          <a:latin typeface="Book Antiqua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n-US" sz="2000" dirty="0" err="1">
                          <a:latin typeface="Book Antiqua"/>
                          <a:ea typeface="Calibri"/>
                          <a:cs typeface="Times New Roman"/>
                        </a:rPr>
                        <a:t>Sukhadi</a:t>
                      </a:r>
                      <a:r>
                        <a:rPr lang="en-US" sz="2000" dirty="0">
                          <a:latin typeface="Book Antiqua"/>
                          <a:ea typeface="Calibri"/>
                          <a:cs typeface="Times New Roman"/>
                        </a:rPr>
                        <a:t> or </a:t>
                      </a:r>
                      <a:r>
                        <a:rPr lang="en-US" sz="2000" dirty="0" err="1">
                          <a:latin typeface="Book Antiqua"/>
                          <a:ea typeface="Calibri"/>
                          <a:cs typeface="Times New Roman"/>
                        </a:rPr>
                        <a:t>Lapsi</a:t>
                      </a:r>
                      <a:endParaRPr lang="en-US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05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Book Antiqua"/>
                          <a:ea typeface="Calibri"/>
                          <a:cs typeface="Times New Roman"/>
                        </a:rPr>
                        <a:t>SATURDAY</a:t>
                      </a:r>
                      <a:endParaRPr lang="en-US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Book Antiqua"/>
                          <a:ea typeface="Calibri"/>
                          <a:cs typeface="Times New Roman"/>
                        </a:rPr>
                        <a:t>Rice, </a:t>
                      </a:r>
                      <a:r>
                        <a:rPr lang="en-US" sz="2000" dirty="0" err="1">
                          <a:latin typeface="Book Antiqua"/>
                          <a:ea typeface="Calibri"/>
                          <a:cs typeface="Times New Roman"/>
                        </a:rPr>
                        <a:t>Dal</a:t>
                      </a:r>
                      <a:r>
                        <a:rPr lang="en-US" sz="2000" dirty="0">
                          <a:latin typeface="Book Antiqua"/>
                          <a:ea typeface="Calibri"/>
                          <a:cs typeface="Times New Roman"/>
                        </a:rPr>
                        <a:t> Fry, </a:t>
                      </a:r>
                      <a:r>
                        <a:rPr lang="en-US" sz="2000" dirty="0" err="1">
                          <a:latin typeface="Book Antiqua"/>
                          <a:ea typeface="Calibri"/>
                          <a:cs typeface="Times New Roman"/>
                        </a:rPr>
                        <a:t>Desi</a:t>
                      </a:r>
                      <a:r>
                        <a:rPr lang="en-US" sz="2000" dirty="0">
                          <a:latin typeface="Book Antiqua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latin typeface="Book Antiqua"/>
                          <a:ea typeface="Calibri"/>
                          <a:cs typeface="Times New Roman"/>
                        </a:rPr>
                        <a:t>Chana</a:t>
                      </a:r>
                      <a:r>
                        <a:rPr lang="en-US" sz="2000" dirty="0">
                          <a:latin typeface="Book Antiqua"/>
                          <a:ea typeface="Calibri"/>
                          <a:cs typeface="Times New Roman"/>
                        </a:rPr>
                        <a:t>/ </a:t>
                      </a:r>
                      <a:r>
                        <a:rPr lang="en-US" sz="2000" dirty="0" err="1">
                          <a:latin typeface="Book Antiqua"/>
                          <a:ea typeface="Calibri"/>
                          <a:cs typeface="Times New Roman"/>
                        </a:rPr>
                        <a:t>Lobiya</a:t>
                      </a:r>
                      <a:r>
                        <a:rPr lang="en-US" sz="2000" dirty="0">
                          <a:latin typeface="Book Antiqua"/>
                          <a:ea typeface="Calibri"/>
                          <a:cs typeface="Times New Roman"/>
                        </a:rPr>
                        <a:t>/ </a:t>
                      </a:r>
                      <a:r>
                        <a:rPr lang="en-US" sz="2000" dirty="0" err="1">
                          <a:latin typeface="Book Antiqua"/>
                          <a:ea typeface="Calibri"/>
                          <a:cs typeface="Times New Roman"/>
                        </a:rPr>
                        <a:t>Rajma</a:t>
                      </a:r>
                      <a:r>
                        <a:rPr lang="en-US" sz="2000" dirty="0">
                          <a:latin typeface="Book Antiqua"/>
                          <a:ea typeface="Calibri"/>
                          <a:cs typeface="Times New Roman"/>
                        </a:rPr>
                        <a:t>/ </a:t>
                      </a:r>
                      <a:r>
                        <a:rPr lang="en-US" sz="2000" dirty="0" err="1">
                          <a:latin typeface="Book Antiqua"/>
                          <a:ea typeface="Calibri"/>
                          <a:cs typeface="Times New Roman"/>
                        </a:rPr>
                        <a:t>Chhole</a:t>
                      </a:r>
                      <a:r>
                        <a:rPr lang="en-US" sz="2000" dirty="0">
                          <a:latin typeface="Book Antiqua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latin typeface="Book Antiqua"/>
                          <a:ea typeface="Calibri"/>
                          <a:cs typeface="Times New Roman"/>
                        </a:rPr>
                        <a:t>Aloo</a:t>
                      </a:r>
                      <a:r>
                        <a:rPr lang="en-US" sz="2000" dirty="0">
                          <a:latin typeface="Book Antiqua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latin typeface="Book Antiqua"/>
                          <a:ea typeface="Calibri"/>
                          <a:cs typeface="Times New Roman"/>
                        </a:rPr>
                        <a:t>Masala</a:t>
                      </a:r>
                      <a:r>
                        <a:rPr lang="en-US" sz="2000" dirty="0">
                          <a:latin typeface="Book Antiqua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n-US" sz="2000" dirty="0" err="1">
                          <a:latin typeface="Book Antiqua"/>
                          <a:ea typeface="Calibri"/>
                          <a:cs typeface="Times New Roman"/>
                        </a:rPr>
                        <a:t>Sukhadi</a:t>
                      </a:r>
                      <a:r>
                        <a:rPr lang="en-US" sz="2000" dirty="0">
                          <a:latin typeface="Book Antiqua"/>
                          <a:ea typeface="Calibri"/>
                          <a:cs typeface="Times New Roman"/>
                        </a:rPr>
                        <a:t> or </a:t>
                      </a:r>
                      <a:r>
                        <a:rPr lang="en-US" sz="2000" dirty="0" err="1">
                          <a:latin typeface="Book Antiqua"/>
                          <a:ea typeface="Calibri"/>
                          <a:cs typeface="Times New Roman"/>
                        </a:rPr>
                        <a:t>Lapsi</a:t>
                      </a:r>
                      <a:r>
                        <a:rPr lang="en-US" sz="2000" dirty="0">
                          <a:latin typeface="Book Antiqua"/>
                          <a:ea typeface="Calibri"/>
                          <a:cs typeface="Times New Roman"/>
                        </a:rPr>
                        <a:t> </a:t>
                      </a:r>
                      <a:endParaRPr lang="en-US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646906"/>
          </a:xfrm>
        </p:spPr>
        <p:txBody>
          <a:bodyPr anchor="t">
            <a:normAutofit/>
          </a:bodyPr>
          <a:lstStyle/>
          <a:p>
            <a:pPr algn="ctr"/>
            <a:r>
              <a:rPr lang="en-US" sz="2800" dirty="0">
                <a:latin typeface="Book Antiqua" pitchFamily="18" charset="0"/>
              </a:rPr>
              <a:t>Menu served by APF in D&amp;NH and Daman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0"/>
            <a:ext cx="8229600" cy="2362200"/>
          </a:xfrm>
        </p:spPr>
        <p:txBody>
          <a:bodyPr/>
          <a:lstStyle/>
          <a:p>
            <a:r>
              <a:rPr lang="en-US" dirty="0"/>
              <a:t>Budget Proposal 2020-21</a:t>
            </a:r>
            <a:endParaRPr lang="en-IN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10600" cy="762000"/>
          </a:xfrm>
          <a:noFill/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2800" b="1" dirty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Proposal for 2020-21 (Primary Section)</a:t>
            </a:r>
          </a:p>
        </p:txBody>
      </p:sp>
      <p:graphicFrame>
        <p:nvGraphicFramePr>
          <p:cNvPr id="38947" name="Group 35"/>
          <p:cNvGraphicFramePr>
            <a:graphicFrameLocks noGrp="1"/>
          </p:cNvGraphicFramePr>
          <p:nvPr>
            <p:ph idx="4294967295"/>
          </p:nvPr>
        </p:nvGraphicFramePr>
        <p:xfrm>
          <a:off x="228600" y="1600200"/>
          <a:ext cx="8458199" cy="3281478"/>
        </p:xfrm>
        <a:graphic>
          <a:graphicData uri="http://schemas.openxmlformats.org/drawingml/2006/table">
            <a:tbl>
              <a:tblPr/>
              <a:tblGrid>
                <a:gridCol w="1905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11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17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355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8864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4756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State/UT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No. of Schools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Enrollment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Beneficiaries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Proposed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Children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9258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UT Adm. Of DNH and Daman &amp; Diu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u="none" strike="noStrike" dirty="0">
                          <a:latin typeface="Book Antiqua" pitchFamily="18" charset="0"/>
                        </a:rPr>
                        <a:t>209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latin typeface="Book Antiqua" pitchFamily="18" charset="0"/>
                        </a:rPr>
                        <a:t>42154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Book Antiqua" pitchFamily="18" charset="0"/>
                        </a:rPr>
                        <a:t>32139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latin typeface="Book Antiqua" pitchFamily="18" charset="0"/>
                        </a:rPr>
                        <a:t>34887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3202"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Addition of one school under  local body under SMC - Red Cross School in D&amp;NH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ook Antiqua" pitchFamily="18" charset="0"/>
                        <a:cs typeface="Times New Roman" pitchFamily="18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3612" name="WordArt 36"/>
          <p:cNvSpPr>
            <a:spLocks noChangeArrowheads="1" noChangeShapeType="1" noTextEdit="1"/>
          </p:cNvSpPr>
          <p:nvPr/>
        </p:nvSpPr>
        <p:spPr bwMode="auto">
          <a:xfrm>
            <a:off x="619125" y="82550"/>
            <a:ext cx="78486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6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262626"/>
              </a:solidFill>
              <a:latin typeface="Times New Roman"/>
              <a:cs typeface="Times New Roman"/>
            </a:endParaRPr>
          </a:p>
        </p:txBody>
      </p:sp>
      <p:pic>
        <p:nvPicPr>
          <p:cNvPr id="23613" name="Picture 5" descr="C:\Documents and Settings\user\Desktop\LOGO\MDM_LOGO_JPEG.JPG"/>
          <p:cNvPicPr>
            <a:picLocks noChangeAspect="1" noChangeArrowheads="1"/>
          </p:cNvPicPr>
          <p:nvPr/>
        </p:nvPicPr>
        <p:blipFill>
          <a:blip r:embed="rId2"/>
          <a:srcRect l="27779" t="13121" r="27777" b="10283"/>
          <a:stretch>
            <a:fillRect/>
          </a:stretch>
        </p:blipFill>
        <p:spPr bwMode="auto">
          <a:xfrm>
            <a:off x="8445500" y="6096000"/>
            <a:ext cx="6985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10600" cy="762000"/>
          </a:xfrm>
          <a:noFill/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2800" b="1" dirty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Proposal for 2020-21 (Upper Primary Section)</a:t>
            </a:r>
          </a:p>
        </p:txBody>
      </p:sp>
      <p:graphicFrame>
        <p:nvGraphicFramePr>
          <p:cNvPr id="38947" name="Group 35"/>
          <p:cNvGraphicFramePr>
            <a:graphicFrameLocks noGrp="1"/>
          </p:cNvGraphicFramePr>
          <p:nvPr>
            <p:ph idx="4294967295"/>
          </p:nvPr>
        </p:nvGraphicFramePr>
        <p:xfrm>
          <a:off x="228600" y="1676400"/>
          <a:ext cx="8458199" cy="3357677"/>
        </p:xfrm>
        <a:graphic>
          <a:graphicData uri="http://schemas.openxmlformats.org/drawingml/2006/table">
            <a:tbl>
              <a:tblPr/>
              <a:tblGrid>
                <a:gridCol w="1905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11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17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355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8864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6551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State/UT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No. of Schools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Enrollment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Beneficiaries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Proposed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Children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2689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UT Adm. Of DNH and Daman &amp; Diu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u="none" strike="noStrike" dirty="0">
                          <a:latin typeface="Book Antiqua" pitchFamily="18" charset="0"/>
                        </a:rPr>
                        <a:t>159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latin typeface="Book Antiqua" pitchFamily="18" charset="0"/>
                        </a:rPr>
                        <a:t>21120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Book Antiqua" pitchFamily="18" charset="0"/>
                        </a:rPr>
                        <a:t>15903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latin typeface="Book Antiqua" pitchFamily="18" charset="0"/>
                        </a:rPr>
                        <a:t>16443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5616"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ook Antiqua" pitchFamily="18" charset="0"/>
                        <a:cs typeface="Times New Roman" pitchFamily="18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ook Antiqua" pitchFamily="18" charset="0"/>
                        <a:cs typeface="Times New Roman" pitchFamily="18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3612" name="WordArt 36"/>
          <p:cNvSpPr>
            <a:spLocks noChangeArrowheads="1" noChangeShapeType="1" noTextEdit="1"/>
          </p:cNvSpPr>
          <p:nvPr/>
        </p:nvSpPr>
        <p:spPr bwMode="auto">
          <a:xfrm>
            <a:off x="619125" y="82550"/>
            <a:ext cx="78486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6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262626"/>
              </a:solidFill>
              <a:latin typeface="Times New Roman"/>
              <a:cs typeface="Times New Roman"/>
            </a:endParaRPr>
          </a:p>
        </p:txBody>
      </p:sp>
      <p:pic>
        <p:nvPicPr>
          <p:cNvPr id="23613" name="Picture 5" descr="C:\Documents and Settings\user\Desktop\LOGO\MDM_LOGO_JPEG.JPG"/>
          <p:cNvPicPr>
            <a:picLocks noChangeAspect="1" noChangeArrowheads="1"/>
          </p:cNvPicPr>
          <p:nvPr/>
        </p:nvPicPr>
        <p:blipFill>
          <a:blip r:embed="rId2"/>
          <a:srcRect l="27779" t="13121" r="27777" b="10283"/>
          <a:stretch>
            <a:fillRect/>
          </a:stretch>
        </p:blipFill>
        <p:spPr bwMode="auto">
          <a:xfrm>
            <a:off x="8445500" y="6096000"/>
            <a:ext cx="6985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646906"/>
          </a:xfrm>
        </p:spPr>
        <p:txBody>
          <a:bodyPr anchor="ctr">
            <a:normAutofit/>
          </a:bodyPr>
          <a:lstStyle/>
          <a:p>
            <a:pPr algn="ctr"/>
            <a:r>
              <a:rPr lang="en-US" sz="2000" dirty="0">
                <a:solidFill>
                  <a:schemeClr val="tx2">
                    <a:satMod val="130000"/>
                  </a:schemeClr>
                </a:solidFill>
                <a:effectLst/>
                <a:latin typeface="Book Antiqua" pitchFamily="18" charset="0"/>
                <a:cs typeface="Times New Roman" pitchFamily="18" charset="0"/>
              </a:rPr>
              <a:t>Unit Cost for the year 2020-21</a:t>
            </a:r>
            <a:endParaRPr lang="en-IN" sz="2000" dirty="0">
              <a:effectLst/>
              <a:latin typeface="Book Antiqua" pitchFamily="18" charset="0"/>
            </a:endParaRPr>
          </a:p>
        </p:txBody>
      </p:sp>
      <p:graphicFrame>
        <p:nvGraphicFramePr>
          <p:cNvPr id="3" name="Group 35"/>
          <p:cNvGraphicFramePr>
            <a:graphicFrameLocks/>
          </p:cNvGraphicFramePr>
          <p:nvPr/>
        </p:nvGraphicFramePr>
        <p:xfrm>
          <a:off x="228600" y="914400"/>
          <a:ext cx="8610600" cy="4785640"/>
        </p:xfrm>
        <a:graphic>
          <a:graphicData uri="http://schemas.openxmlformats.org/drawingml/2006/table">
            <a:tbl>
              <a:tblPr/>
              <a:tblGrid>
                <a:gridCol w="22700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41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41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413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413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4201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4201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00769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Cooking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Cost D&amp;NH and Daman 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Primary 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Upper Primary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0769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Cent.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UT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Total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Cent.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UT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Total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06887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Book Antiqua" pitchFamily="18" charset="0"/>
                        </a:rPr>
                        <a:t>4.97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Book Antiqua" pitchFamily="18" charset="0"/>
                        </a:rPr>
                        <a:t>2.87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Book Antiqua" pitchFamily="18" charset="0"/>
                        </a:rPr>
                        <a:t>7.84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Book Antiqua" pitchFamily="18" charset="0"/>
                        </a:rPr>
                        <a:t>7.45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Book Antiqua" pitchFamily="18" charset="0"/>
                        </a:rPr>
                        <a:t>2.87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Book Antiqua" pitchFamily="18" charset="0"/>
                        </a:rPr>
                        <a:t>10.32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1040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Cooking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Cost  Diu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Book Antiqua" pitchFamily="18" charset="0"/>
                        </a:rPr>
                        <a:t>4.97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Book Antiqua" pitchFamily="18" charset="0"/>
                        </a:rPr>
                        <a:t>7.99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Book Antiqua" pitchFamily="18" charset="0"/>
                        </a:rPr>
                        <a:t>12.96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Book Antiqua" pitchFamily="18" charset="0"/>
                        </a:rPr>
                        <a:t>7.45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Book Antiqua" pitchFamily="18" charset="0"/>
                        </a:rPr>
                        <a:t>8.20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Book Antiqua" pitchFamily="18" charset="0"/>
                        </a:rPr>
                        <a:t>15.65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0769">
                <a:tc gridSpan="7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Propose working Days for the year 2020-21 = 241 Days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Honorarium of Cook-cum-Helper – Rs. 163.20/- per day/per cook as per half day daily wages rate.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Rs. 1000/- Central share and remaining amount disbursed from the UT share.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4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latin typeface="Book Antiqua" pitchFamily="18" charset="0"/>
              </a:rPr>
              <a:t>Food-grain details (Figure in MTs)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85800" y="3429000"/>
            <a:ext cx="8229600" cy="723106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484632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			</a:t>
            </a:r>
            <a:r>
              <a:rPr kumimoji="0" lang="en-US" sz="2400" b="0" i="0" u="none" strike="noStrike" kern="1200" cap="none" spc="0" normalizeH="0" baseline="0" noProof="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Payment to FCI</a:t>
            </a:r>
            <a:endParaRPr kumimoji="0" lang="en-US" sz="2800" b="0" i="0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1">
                  <a:tint val="83000"/>
                  <a:satMod val="1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6" name="Content Placeholder 3"/>
          <p:cNvGraphicFramePr>
            <a:graphicFrameLocks/>
          </p:cNvGraphicFramePr>
          <p:nvPr/>
        </p:nvGraphicFramePr>
        <p:xfrm>
          <a:off x="533400" y="990600"/>
          <a:ext cx="8153400" cy="536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01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412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460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460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940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Book Antiqua" pitchFamily="18" charset="0"/>
                        </a:rPr>
                        <a:t>District</a:t>
                      </a: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Book Antiqua" pitchFamily="18" charset="0"/>
                        </a:rPr>
                        <a:t>Food</a:t>
                      </a:r>
                      <a:r>
                        <a:rPr lang="en-US" sz="2000" baseline="0" dirty="0">
                          <a:latin typeface="Book Antiqua" pitchFamily="18" charset="0"/>
                        </a:rPr>
                        <a:t> grains  (Rice) proposed for F.Y 2020-21</a:t>
                      </a:r>
                      <a:endParaRPr lang="en-US" sz="2000" dirty="0">
                        <a:latin typeface="Book Antiqua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dirty="0">
                        <a:latin typeface="Book Antiqua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94080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Book Antiqua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Book Antiqua" pitchFamily="18" charset="0"/>
                        </a:rPr>
                        <a:t>Primary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Book Antiqua" pitchFamily="18" charset="0"/>
                        </a:rPr>
                        <a:t>Upper Primary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Book Antiqua" pitchFamily="18" charset="0"/>
                        </a:rPr>
                        <a:t>Total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940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Book Antiqua" pitchFamily="18" charset="0"/>
                        </a:rPr>
                        <a:t>D&amp;NH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latin typeface="Book Antiqua" pitchFamily="18" charset="0"/>
                        </a:rPr>
                        <a:t>614.55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latin typeface="Book Antiqua" pitchFamily="18" charset="0"/>
                        </a:rPr>
                        <a:t>369.81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Book Antiqua"/>
                        </a:rPr>
                        <a:t>984.36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940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Book Antiqua" pitchFamily="18" charset="0"/>
                        </a:rPr>
                        <a:t>Daman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latin typeface="Book Antiqua" pitchFamily="18" charset="0"/>
                        </a:rPr>
                        <a:t>171.11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latin typeface="Book Antiqua" pitchFamily="18" charset="0"/>
                        </a:rPr>
                        <a:t>159.06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Book Antiqua"/>
                        </a:rPr>
                        <a:t>330.17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940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Book Antiqua" pitchFamily="18" charset="0"/>
                        </a:rPr>
                        <a:t>Diu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latin typeface="Book Antiqua" pitchFamily="18" charset="0"/>
                        </a:rPr>
                        <a:t>55.12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latin typeface="Book Antiqua" pitchFamily="18" charset="0"/>
                        </a:rPr>
                        <a:t>65.54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Book Antiqua"/>
                        </a:rPr>
                        <a:t>120.66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940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Book Antiqua" pitchFamily="18" charset="0"/>
                        </a:rPr>
                        <a:t>Total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latin typeface="Book Antiqua" pitchFamily="18" charset="0"/>
                        </a:rPr>
                        <a:t>840.78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latin typeface="Book Antiqua" pitchFamily="18" charset="0"/>
                        </a:rPr>
                        <a:t>594.41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Book Antiqua"/>
                        </a:rPr>
                        <a:t>1435.19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494506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Book Antiqua" pitchFamily="18" charset="0"/>
                <a:cs typeface="Times New Roman" pitchFamily="18" charset="0"/>
              </a:rPr>
              <a:t>Proposal for the year 2020-21 under MDM (Amount in </a:t>
            </a:r>
            <a:r>
              <a:rPr lang="en-US" sz="2000" b="1" dirty="0" err="1">
                <a:solidFill>
                  <a:schemeClr val="tx1"/>
                </a:solidFill>
                <a:latin typeface="Book Antiqua" pitchFamily="18" charset="0"/>
                <a:cs typeface="Times New Roman" pitchFamily="18" charset="0"/>
              </a:rPr>
              <a:t>lakh</a:t>
            </a:r>
            <a:r>
              <a:rPr lang="en-US" sz="2000" b="1" dirty="0">
                <a:solidFill>
                  <a:schemeClr val="tx1"/>
                </a:solidFill>
                <a:latin typeface="Book Antiqua" pitchFamily="18" charset="0"/>
                <a:cs typeface="Times New Roman" pitchFamily="18" charset="0"/>
              </a:rPr>
              <a:t>)</a:t>
            </a:r>
            <a:endParaRPr lang="en-US" sz="2000" dirty="0">
              <a:solidFill>
                <a:schemeClr val="tx1"/>
              </a:solidFill>
              <a:latin typeface="Book Antiqua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685802" y="1066797"/>
          <a:ext cx="8077195" cy="5588029"/>
        </p:xfrm>
        <a:graphic>
          <a:graphicData uri="http://schemas.openxmlformats.org/drawingml/2006/table">
            <a:tbl>
              <a:tblPr/>
              <a:tblGrid>
                <a:gridCol w="11538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38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38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538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5388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5388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5388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5653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595959"/>
                          </a:solidFill>
                          <a:latin typeface="Book Antiqua"/>
                        </a:rPr>
                        <a:t> </a:t>
                      </a:r>
                    </a:p>
                  </a:txBody>
                  <a:tcPr marL="7004" marR="7004" marT="70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Book Antiqua"/>
                        </a:rPr>
                        <a:t>Food-grain </a:t>
                      </a:r>
                    </a:p>
                  </a:txBody>
                  <a:tcPr marL="7004" marR="7004" marT="70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Book Antiqua"/>
                        </a:rPr>
                        <a:t>Cooking Cost </a:t>
                      </a:r>
                    </a:p>
                  </a:txBody>
                  <a:tcPr marL="7004" marR="7004" marT="70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Book Antiqua"/>
                        </a:rPr>
                        <a:t>Honorarium </a:t>
                      </a:r>
                    </a:p>
                  </a:txBody>
                  <a:tcPr marL="7004" marR="7004" marT="70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Book Antiqua"/>
                        </a:rPr>
                        <a:t>Transport Assistance </a:t>
                      </a:r>
                    </a:p>
                  </a:txBody>
                  <a:tcPr marL="7004" marR="7004" marT="70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Book Antiqua"/>
                        </a:rPr>
                        <a:t>MME</a:t>
                      </a:r>
                    </a:p>
                  </a:txBody>
                  <a:tcPr marL="7004" marR="7004" marT="70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Book Antiqua"/>
                        </a:rPr>
                        <a:t>Total </a:t>
                      </a:r>
                    </a:p>
                  </a:txBody>
                  <a:tcPr marL="7004" marR="7004" marT="70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224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Book Antiqua"/>
                        </a:rPr>
                        <a:t>Budget  </a:t>
                      </a:r>
                    </a:p>
                  </a:txBody>
                  <a:tcPr marL="7004" marR="7004" marT="70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0921">
                <a:tc gridSpan="7"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Book Antiqua"/>
                        </a:rPr>
                        <a:t>D&amp;NH</a:t>
                      </a:r>
                    </a:p>
                  </a:txBody>
                  <a:tcPr marL="7004" marR="7004" marT="70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672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Book Antiqua"/>
                        </a:rPr>
                        <a:t>Central Share </a:t>
                      </a:r>
                    </a:p>
                  </a:txBody>
                  <a:tcPr marL="7004" marR="7004" marT="70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Book Antiqua"/>
                        </a:rPr>
                        <a:t>29.82</a:t>
                      </a:r>
                    </a:p>
                  </a:txBody>
                  <a:tcPr marL="7004" marR="7004" marT="70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Book Antiqua"/>
                        </a:rPr>
                        <a:t>489.1</a:t>
                      </a:r>
                    </a:p>
                  </a:txBody>
                  <a:tcPr marL="7004" marR="7004" marT="70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Book Antiqua"/>
                        </a:rPr>
                        <a:t>92.60</a:t>
                      </a:r>
                    </a:p>
                  </a:txBody>
                  <a:tcPr marL="7004" marR="7004" marT="70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Book Antiqua"/>
                        </a:rPr>
                        <a:t>13.77</a:t>
                      </a:r>
                    </a:p>
                  </a:txBody>
                  <a:tcPr marL="7004" marR="7004" marT="70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Book Antiqua"/>
                        </a:rPr>
                        <a:t>30.00</a:t>
                      </a:r>
                    </a:p>
                  </a:txBody>
                  <a:tcPr marL="7004" marR="7004" marT="70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Book Antiqua"/>
                        </a:rPr>
                        <a:t>655.29</a:t>
                      </a:r>
                    </a:p>
                  </a:txBody>
                  <a:tcPr marL="7004" marR="7004" marT="70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969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Book Antiqua"/>
                        </a:rPr>
                        <a:t>UT Share </a:t>
                      </a:r>
                    </a:p>
                  </a:txBody>
                  <a:tcPr marL="7004" marR="7004" marT="70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Book Antiqua"/>
                        </a:rPr>
                        <a:t>0.00</a:t>
                      </a:r>
                    </a:p>
                  </a:txBody>
                  <a:tcPr marL="7004" marR="7004" marT="70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Book Antiqua"/>
                        </a:rPr>
                        <a:t>247.12</a:t>
                      </a:r>
                    </a:p>
                  </a:txBody>
                  <a:tcPr marL="7004" marR="7004" marT="70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Book Antiqua"/>
                        </a:rPr>
                        <a:t>271.6</a:t>
                      </a:r>
                    </a:p>
                  </a:txBody>
                  <a:tcPr marL="7004" marR="7004" marT="70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Book Antiqua"/>
                        </a:rPr>
                        <a:t>0.00</a:t>
                      </a:r>
                    </a:p>
                  </a:txBody>
                  <a:tcPr marL="7004" marR="7004" marT="70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Book Antiqua"/>
                        </a:rPr>
                        <a:t>0.00</a:t>
                      </a:r>
                    </a:p>
                  </a:txBody>
                  <a:tcPr marL="7004" marR="7004" marT="70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Book Antiqua"/>
                        </a:rPr>
                        <a:t>518.72</a:t>
                      </a:r>
                    </a:p>
                  </a:txBody>
                  <a:tcPr marL="7004" marR="7004" marT="70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969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Book Antiqua"/>
                        </a:rPr>
                        <a:t>Total </a:t>
                      </a:r>
                    </a:p>
                  </a:txBody>
                  <a:tcPr marL="7004" marR="7004" marT="70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Book Antiqua"/>
                        </a:rPr>
                        <a:t>29.82</a:t>
                      </a:r>
                    </a:p>
                  </a:txBody>
                  <a:tcPr marL="7004" marR="7004" marT="70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Book Antiqua"/>
                        </a:rPr>
                        <a:t>736.22</a:t>
                      </a:r>
                    </a:p>
                  </a:txBody>
                  <a:tcPr marL="7004" marR="7004" marT="70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Book Antiqua"/>
                        </a:rPr>
                        <a:t>364.2</a:t>
                      </a:r>
                    </a:p>
                  </a:txBody>
                  <a:tcPr marL="7004" marR="7004" marT="70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Book Antiqua"/>
                        </a:rPr>
                        <a:t>13.77</a:t>
                      </a:r>
                    </a:p>
                  </a:txBody>
                  <a:tcPr marL="7004" marR="7004" marT="70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Book Antiqua"/>
                        </a:rPr>
                        <a:t>30.00</a:t>
                      </a:r>
                    </a:p>
                  </a:txBody>
                  <a:tcPr marL="7004" marR="7004" marT="70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Book Antiqua"/>
                        </a:rPr>
                        <a:t>1174.01</a:t>
                      </a:r>
                    </a:p>
                  </a:txBody>
                  <a:tcPr marL="7004" marR="7004" marT="70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0921">
                <a:tc gridSpan="7"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Book Antiqua"/>
                        </a:rPr>
                        <a:t>Daman</a:t>
                      </a:r>
                    </a:p>
                  </a:txBody>
                  <a:tcPr marL="7004" marR="7004" marT="70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672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Book Antiqua"/>
                        </a:rPr>
                        <a:t>Central Share </a:t>
                      </a:r>
                    </a:p>
                  </a:txBody>
                  <a:tcPr marL="7004" marR="7004" marT="70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Book Antiqua"/>
                        </a:rPr>
                        <a:t>10.00</a:t>
                      </a:r>
                    </a:p>
                  </a:txBody>
                  <a:tcPr marL="7004" marR="7004" marT="70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Book Antiqua"/>
                        </a:rPr>
                        <a:t>164.04</a:t>
                      </a:r>
                    </a:p>
                  </a:txBody>
                  <a:tcPr marL="7004" marR="7004" marT="70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Book Antiqua"/>
                        </a:rPr>
                        <a:t>18.6</a:t>
                      </a:r>
                    </a:p>
                  </a:txBody>
                  <a:tcPr marL="7004" marR="7004" marT="70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Book Antiqua"/>
                        </a:rPr>
                        <a:t>4.63</a:t>
                      </a:r>
                    </a:p>
                  </a:txBody>
                  <a:tcPr marL="7004" marR="7004" marT="70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Book Antiqua"/>
                        </a:rPr>
                        <a:t>20.00</a:t>
                      </a:r>
                    </a:p>
                  </a:txBody>
                  <a:tcPr marL="7004" marR="7004" marT="70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Book Antiqua"/>
                        </a:rPr>
                        <a:t>217.27</a:t>
                      </a:r>
                    </a:p>
                  </a:txBody>
                  <a:tcPr marL="7004" marR="7004" marT="70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969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Book Antiqua"/>
                        </a:rPr>
                        <a:t>UT Share </a:t>
                      </a:r>
                    </a:p>
                  </a:txBody>
                  <a:tcPr marL="7004" marR="7004" marT="70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Book Antiqua"/>
                        </a:rPr>
                        <a:t>0.00</a:t>
                      </a:r>
                    </a:p>
                  </a:txBody>
                  <a:tcPr marL="7004" marR="7004" marT="70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Book Antiqua"/>
                        </a:rPr>
                        <a:t>79.54</a:t>
                      </a:r>
                    </a:p>
                  </a:txBody>
                  <a:tcPr marL="7004" marR="7004" marT="70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Book Antiqua"/>
                        </a:rPr>
                        <a:t>54.56</a:t>
                      </a:r>
                    </a:p>
                  </a:txBody>
                  <a:tcPr marL="7004" marR="7004" marT="70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Book Antiqua"/>
                        </a:rPr>
                        <a:t>0.00</a:t>
                      </a:r>
                    </a:p>
                  </a:txBody>
                  <a:tcPr marL="7004" marR="7004" marT="70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Book Antiqua"/>
                        </a:rPr>
                        <a:t>0.00</a:t>
                      </a:r>
                    </a:p>
                  </a:txBody>
                  <a:tcPr marL="7004" marR="7004" marT="70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Book Antiqua"/>
                        </a:rPr>
                        <a:t>134.10</a:t>
                      </a:r>
                    </a:p>
                  </a:txBody>
                  <a:tcPr marL="7004" marR="7004" marT="70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969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Book Antiqua"/>
                        </a:rPr>
                        <a:t>Total </a:t>
                      </a:r>
                    </a:p>
                  </a:txBody>
                  <a:tcPr marL="7004" marR="7004" marT="70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Book Antiqua"/>
                        </a:rPr>
                        <a:t>10.00</a:t>
                      </a:r>
                    </a:p>
                  </a:txBody>
                  <a:tcPr marL="7004" marR="7004" marT="70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Book Antiqua"/>
                        </a:rPr>
                        <a:t>243.58</a:t>
                      </a:r>
                    </a:p>
                  </a:txBody>
                  <a:tcPr marL="7004" marR="7004" marT="70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Book Antiqua"/>
                        </a:rPr>
                        <a:t>73.16</a:t>
                      </a:r>
                    </a:p>
                  </a:txBody>
                  <a:tcPr marL="7004" marR="7004" marT="70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Book Antiqua"/>
                        </a:rPr>
                        <a:t>4.63</a:t>
                      </a:r>
                    </a:p>
                  </a:txBody>
                  <a:tcPr marL="7004" marR="7004" marT="70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Book Antiqua"/>
                        </a:rPr>
                        <a:t>20.00</a:t>
                      </a:r>
                    </a:p>
                  </a:txBody>
                  <a:tcPr marL="7004" marR="7004" marT="70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Book Antiqua"/>
                        </a:rPr>
                        <a:t>351.37</a:t>
                      </a:r>
                    </a:p>
                  </a:txBody>
                  <a:tcPr marL="7004" marR="7004" marT="70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0921">
                <a:tc gridSpan="7"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Book Antiqua"/>
                        </a:rPr>
                        <a:t>DIU </a:t>
                      </a:r>
                    </a:p>
                  </a:txBody>
                  <a:tcPr marL="7004" marR="7004" marT="70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2672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Book Antiqua"/>
                        </a:rPr>
                        <a:t>Central Share </a:t>
                      </a:r>
                    </a:p>
                  </a:txBody>
                  <a:tcPr marL="7004" marR="7004" marT="70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Book Antiqua"/>
                        </a:rPr>
                        <a:t>3.66</a:t>
                      </a:r>
                    </a:p>
                  </a:txBody>
                  <a:tcPr marL="7004" marR="7004" marT="70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Book Antiqua"/>
                        </a:rPr>
                        <a:t>59.94</a:t>
                      </a:r>
                    </a:p>
                  </a:txBody>
                  <a:tcPr marL="7004" marR="7004" marT="70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Book Antiqua"/>
                        </a:rPr>
                        <a:t>10.8</a:t>
                      </a:r>
                    </a:p>
                  </a:txBody>
                  <a:tcPr marL="7004" marR="7004" marT="70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Book Antiqua"/>
                        </a:rPr>
                        <a:t>1.69</a:t>
                      </a:r>
                    </a:p>
                  </a:txBody>
                  <a:tcPr marL="7004" marR="7004" marT="70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Book Antiqua"/>
                        </a:rPr>
                        <a:t>10.00</a:t>
                      </a:r>
                    </a:p>
                  </a:txBody>
                  <a:tcPr marL="7004" marR="7004" marT="70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Book Antiqua"/>
                        </a:rPr>
                        <a:t>86.09</a:t>
                      </a:r>
                    </a:p>
                  </a:txBody>
                  <a:tcPr marL="7004" marR="7004" marT="70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4969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Book Antiqua"/>
                        </a:rPr>
                        <a:t>UT Share </a:t>
                      </a:r>
                    </a:p>
                  </a:txBody>
                  <a:tcPr marL="7004" marR="7004" marT="70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Book Antiqua"/>
                        </a:rPr>
                        <a:t>0.00</a:t>
                      </a:r>
                    </a:p>
                  </a:txBody>
                  <a:tcPr marL="7004" marR="7004" marT="70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Book Antiqua"/>
                        </a:rPr>
                        <a:t>79.87</a:t>
                      </a:r>
                    </a:p>
                  </a:txBody>
                  <a:tcPr marL="7004" marR="7004" marT="70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Book Antiqua"/>
                        </a:rPr>
                        <a:t>31.68</a:t>
                      </a:r>
                    </a:p>
                  </a:txBody>
                  <a:tcPr marL="7004" marR="7004" marT="70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Book Antiqua"/>
                        </a:rPr>
                        <a:t>0.00</a:t>
                      </a:r>
                    </a:p>
                  </a:txBody>
                  <a:tcPr marL="7004" marR="7004" marT="70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Book Antiqua"/>
                        </a:rPr>
                        <a:t>0.00</a:t>
                      </a:r>
                    </a:p>
                  </a:txBody>
                  <a:tcPr marL="7004" marR="7004" marT="70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Book Antiqua"/>
                        </a:rPr>
                        <a:t>111.55</a:t>
                      </a:r>
                    </a:p>
                  </a:txBody>
                  <a:tcPr marL="7004" marR="7004" marT="70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4969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Book Antiqua"/>
                        </a:rPr>
                        <a:t>Total </a:t>
                      </a:r>
                    </a:p>
                  </a:txBody>
                  <a:tcPr marL="7004" marR="7004" marT="70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Book Antiqua"/>
                        </a:rPr>
                        <a:t>3.66</a:t>
                      </a:r>
                    </a:p>
                  </a:txBody>
                  <a:tcPr marL="7004" marR="7004" marT="70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Book Antiqua"/>
                        </a:rPr>
                        <a:t>139.81</a:t>
                      </a:r>
                    </a:p>
                  </a:txBody>
                  <a:tcPr marL="7004" marR="7004" marT="70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Book Antiqua"/>
                        </a:rPr>
                        <a:t>42.48</a:t>
                      </a:r>
                    </a:p>
                  </a:txBody>
                  <a:tcPr marL="7004" marR="7004" marT="70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Book Antiqua"/>
                        </a:rPr>
                        <a:t>1.69</a:t>
                      </a:r>
                    </a:p>
                  </a:txBody>
                  <a:tcPr marL="7004" marR="7004" marT="70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Book Antiqua"/>
                        </a:rPr>
                        <a:t>10.00</a:t>
                      </a:r>
                    </a:p>
                  </a:txBody>
                  <a:tcPr marL="7004" marR="7004" marT="70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Book Antiqua"/>
                        </a:rPr>
                        <a:t>197.64</a:t>
                      </a:r>
                    </a:p>
                  </a:txBody>
                  <a:tcPr marL="7004" marR="7004" marT="70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89550">
                <a:tc gridSpan="7"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Book Antiqua"/>
                        </a:rPr>
                        <a:t>Grand Total </a:t>
                      </a:r>
                    </a:p>
                  </a:txBody>
                  <a:tcPr marL="7004" marR="7004" marT="70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7595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Book Antiqua"/>
                        </a:rPr>
                        <a:t>Central Share </a:t>
                      </a:r>
                    </a:p>
                  </a:txBody>
                  <a:tcPr marL="7004" marR="7004" marT="70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Book Antiqua"/>
                        </a:rPr>
                        <a:t>43.48</a:t>
                      </a:r>
                    </a:p>
                  </a:txBody>
                  <a:tcPr marL="7004" marR="7004" marT="70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Book Antiqua"/>
                        </a:rPr>
                        <a:t>713.08</a:t>
                      </a:r>
                    </a:p>
                  </a:txBody>
                  <a:tcPr marL="7004" marR="7004" marT="70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Book Antiqua"/>
                        </a:rPr>
                        <a:t>122.00</a:t>
                      </a:r>
                    </a:p>
                  </a:txBody>
                  <a:tcPr marL="7004" marR="7004" marT="70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Book Antiqua"/>
                        </a:rPr>
                        <a:t>20.09</a:t>
                      </a:r>
                    </a:p>
                  </a:txBody>
                  <a:tcPr marL="7004" marR="7004" marT="70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Book Antiqua"/>
                        </a:rPr>
                        <a:t>60.00</a:t>
                      </a:r>
                    </a:p>
                  </a:txBody>
                  <a:tcPr marL="7004" marR="7004" marT="70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Book Antiqua"/>
                        </a:rPr>
                        <a:t>958.65</a:t>
                      </a:r>
                    </a:p>
                  </a:txBody>
                  <a:tcPr marL="7004" marR="7004" marT="70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4969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Book Antiqua"/>
                        </a:rPr>
                        <a:t>UT Share </a:t>
                      </a:r>
                    </a:p>
                  </a:txBody>
                  <a:tcPr marL="7004" marR="7004" marT="70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Book Antiqua"/>
                        </a:rPr>
                        <a:t>0.00</a:t>
                      </a:r>
                    </a:p>
                  </a:txBody>
                  <a:tcPr marL="7004" marR="7004" marT="70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Book Antiqua"/>
                        </a:rPr>
                        <a:t>406.53</a:t>
                      </a:r>
                    </a:p>
                  </a:txBody>
                  <a:tcPr marL="7004" marR="7004" marT="70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Book Antiqua"/>
                        </a:rPr>
                        <a:t>357.84</a:t>
                      </a:r>
                    </a:p>
                  </a:txBody>
                  <a:tcPr marL="7004" marR="7004" marT="70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Book Antiqua"/>
                        </a:rPr>
                        <a:t>0.00</a:t>
                      </a:r>
                    </a:p>
                  </a:txBody>
                  <a:tcPr marL="7004" marR="7004" marT="70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Book Antiqua"/>
                        </a:rPr>
                        <a:t>0.00</a:t>
                      </a:r>
                    </a:p>
                  </a:txBody>
                  <a:tcPr marL="7004" marR="7004" marT="70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Book Antiqua"/>
                        </a:rPr>
                        <a:t>764.37</a:t>
                      </a:r>
                    </a:p>
                  </a:txBody>
                  <a:tcPr marL="7004" marR="7004" marT="70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3292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Book Antiqua"/>
                        </a:rPr>
                        <a:t>Total </a:t>
                      </a:r>
                    </a:p>
                  </a:txBody>
                  <a:tcPr marL="7004" marR="7004" marT="70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Book Antiqua"/>
                        </a:rPr>
                        <a:t>43.48</a:t>
                      </a:r>
                    </a:p>
                  </a:txBody>
                  <a:tcPr marL="7004" marR="7004" marT="70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Book Antiqua"/>
                        </a:rPr>
                        <a:t>1119.61</a:t>
                      </a:r>
                    </a:p>
                  </a:txBody>
                  <a:tcPr marL="7004" marR="7004" marT="70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Book Antiqua"/>
                        </a:rPr>
                        <a:t>479.84</a:t>
                      </a:r>
                    </a:p>
                  </a:txBody>
                  <a:tcPr marL="7004" marR="7004" marT="70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Book Antiqua"/>
                        </a:rPr>
                        <a:t>20.09</a:t>
                      </a:r>
                    </a:p>
                  </a:txBody>
                  <a:tcPr marL="7004" marR="7004" marT="70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Book Antiqua"/>
                        </a:rPr>
                        <a:t>60.00</a:t>
                      </a:r>
                    </a:p>
                  </a:txBody>
                  <a:tcPr marL="7004" marR="7004" marT="70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Book Antiqua"/>
                        </a:rPr>
                        <a:t>1723.02</a:t>
                      </a:r>
                    </a:p>
                  </a:txBody>
                  <a:tcPr marL="7004" marR="7004" marT="70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64690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latin typeface="Book Antiqua" pitchFamily="18" charset="0"/>
              </a:rPr>
              <a:t>Best Practice </a:t>
            </a:r>
          </a:p>
        </p:txBody>
      </p:sp>
      <p:sp>
        <p:nvSpPr>
          <p:cNvPr id="3" name="Rectangle 2"/>
          <p:cNvSpPr/>
          <p:nvPr/>
        </p:nvSpPr>
        <p:spPr>
          <a:xfrm>
            <a:off x="381000" y="1066800"/>
            <a:ext cx="3505200" cy="92333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dirty="0">
                <a:latin typeface="Book Antiqua" pitchFamily="18" charset="0"/>
              </a:rPr>
              <a:t>The </a:t>
            </a:r>
            <a:r>
              <a:rPr lang="en-US" dirty="0" err="1">
                <a:latin typeface="Book Antiqua" pitchFamily="18" charset="0"/>
              </a:rPr>
              <a:t>Akshaya</a:t>
            </a:r>
            <a:r>
              <a:rPr lang="en-US" dirty="0">
                <a:latin typeface="Book Antiqua" pitchFamily="18" charset="0"/>
              </a:rPr>
              <a:t> </a:t>
            </a:r>
            <a:r>
              <a:rPr lang="en-US" dirty="0" err="1">
                <a:latin typeface="Book Antiqua" pitchFamily="18" charset="0"/>
              </a:rPr>
              <a:t>Patra</a:t>
            </a:r>
            <a:r>
              <a:rPr lang="en-US" dirty="0">
                <a:latin typeface="Book Antiqua" pitchFamily="18" charset="0"/>
              </a:rPr>
              <a:t> Foundation has been implemented in DNH and Daman since 16</a:t>
            </a:r>
            <a:r>
              <a:rPr lang="en-US" baseline="30000" dirty="0">
                <a:latin typeface="Book Antiqua" pitchFamily="18" charset="0"/>
              </a:rPr>
              <a:t>th</a:t>
            </a:r>
            <a:r>
              <a:rPr lang="en-US" dirty="0">
                <a:latin typeface="Book Antiqua" pitchFamily="18" charset="0"/>
              </a:rPr>
              <a:t> July, 2019.</a:t>
            </a:r>
          </a:p>
        </p:txBody>
      </p:sp>
      <p:sp>
        <p:nvSpPr>
          <p:cNvPr id="5" name="Rectangle 4"/>
          <p:cNvSpPr/>
          <p:nvPr/>
        </p:nvSpPr>
        <p:spPr>
          <a:xfrm>
            <a:off x="304800" y="4419600"/>
            <a:ext cx="3505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>
                <a:latin typeface="Book Antiqua" pitchFamily="18" charset="0"/>
              </a:rPr>
              <a:t>.</a:t>
            </a: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67200" y="3581400"/>
            <a:ext cx="4343400" cy="2971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381000" y="3733800"/>
            <a:ext cx="3429000" cy="1200329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dirty="0">
                <a:latin typeface="Book Antiqua" pitchFamily="18" charset="0"/>
              </a:rPr>
              <a:t>Automated Vegetable washer Machine used by  </a:t>
            </a:r>
            <a:r>
              <a:rPr lang="en-US" dirty="0" err="1">
                <a:latin typeface="Book Antiqua" pitchFamily="18" charset="0"/>
              </a:rPr>
              <a:t>Akshaya</a:t>
            </a:r>
            <a:r>
              <a:rPr lang="en-US" dirty="0">
                <a:latin typeface="Book Antiqua" pitchFamily="18" charset="0"/>
              </a:rPr>
              <a:t> </a:t>
            </a:r>
            <a:r>
              <a:rPr lang="en-US" dirty="0" err="1">
                <a:latin typeface="Book Antiqua" pitchFamily="18" charset="0"/>
              </a:rPr>
              <a:t>patar</a:t>
            </a:r>
            <a:r>
              <a:rPr lang="en-US" dirty="0">
                <a:latin typeface="Book Antiqua" pitchFamily="18" charset="0"/>
              </a:rPr>
              <a:t> foundation at Centralized Kitchen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91000" y="838200"/>
            <a:ext cx="4419600" cy="2590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57070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latin typeface="Book Antiqua" pitchFamily="18" charset="0"/>
              </a:rPr>
              <a:t>Best Practice 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91000" y="990600"/>
            <a:ext cx="4676775" cy="2590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67200" y="3886200"/>
            <a:ext cx="4572000" cy="2590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685800" y="1676400"/>
            <a:ext cx="2895600" cy="1295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just"/>
            <a:r>
              <a:rPr lang="en-US" dirty="0">
                <a:latin typeface="Book Antiqua" pitchFamily="18" charset="0"/>
              </a:rPr>
              <a:t>Green Vegetable (cabbage, cauliflower, ladyfinger) planted in school premises </a:t>
            </a:r>
          </a:p>
        </p:txBody>
      </p:sp>
      <p:sp>
        <p:nvSpPr>
          <p:cNvPr id="8" name="Rectangle 7"/>
          <p:cNvSpPr/>
          <p:nvPr/>
        </p:nvSpPr>
        <p:spPr>
          <a:xfrm>
            <a:off x="762000" y="4572000"/>
            <a:ext cx="2819400" cy="1295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>
                <a:latin typeface="Book Antiqua" pitchFamily="18" charset="0"/>
              </a:rPr>
              <a:t>Green leafy vegetable such as spinach, coriander, curry leaf and fenugreek leaves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433CB2-D536-41BF-BCD7-232AA04886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67467"/>
          </a:xfrm>
        </p:spPr>
        <p:txBody>
          <a:bodyPr/>
          <a:lstStyle/>
          <a:p>
            <a:pPr algn="ctr"/>
            <a:r>
              <a:rPr lang="en-IN" b="1" dirty="0"/>
              <a:t>Compost Pit in Diu School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3C5410B-2E8E-4982-BD9B-E2FDBF89539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374070"/>
            <a:ext cx="3412067" cy="4351338"/>
          </a:xfr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05B115E3-9311-4DE6-96E8-5596FBD8702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4468" y="1374070"/>
            <a:ext cx="3471332" cy="4351338"/>
          </a:xfr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6D11831-B1F2-4EF0-9E50-ECA56275710C}"/>
              </a:ext>
            </a:extLst>
          </p:cNvPr>
          <p:cNvSpPr txBox="1"/>
          <p:nvPr/>
        </p:nvSpPr>
        <p:spPr>
          <a:xfrm>
            <a:off x="736600" y="6053625"/>
            <a:ext cx="7467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b="1" dirty="0"/>
              <a:t>Implemented Compost Pit in District Panchayat School area in Diu.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1015260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646906"/>
          </a:xfrm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r>
              <a:rPr lang="en-US" sz="3600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Book Antiqua" pitchFamily="18" charset="0"/>
                <a:cs typeface="Times New Roman" pitchFamily="18" charset="0"/>
              </a:rPr>
              <a:t>Coverage of Institutions</a:t>
            </a:r>
            <a:r>
              <a:rPr lang="en-US" sz="4400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Book Antiqua" pitchFamily="18" charset="0"/>
                <a:cs typeface="Times New Roman" pitchFamily="18" charset="0"/>
              </a:rPr>
              <a:t>       </a:t>
            </a:r>
            <a:r>
              <a:rPr lang="en-US" sz="1400" b="1" dirty="0">
                <a:solidFill>
                  <a:schemeClr val="tx1"/>
                </a:solidFill>
                <a:latin typeface="Book Antiqua" pitchFamily="18" charset="0"/>
                <a:cs typeface="Times New Roman" pitchFamily="18" charset="0"/>
              </a:rPr>
              <a:t>31.3.2020</a:t>
            </a:r>
            <a:endParaRPr lang="en-US" dirty="0">
              <a:latin typeface="Book Antiqua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533400" y="1066800"/>
          <a:ext cx="7696199" cy="337015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146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75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1439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57200">
                <a:tc rowSpan="2"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Book Antiqua" pitchFamily="18" charset="0"/>
                          <a:cs typeface="Times New Roman" pitchFamily="18" charset="0"/>
                        </a:rPr>
                        <a:t>District</a:t>
                      </a:r>
                    </a:p>
                  </a:txBody>
                  <a:tcPr marT="45722" marB="45722"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Book Antiqua" pitchFamily="18" charset="0"/>
                          <a:cs typeface="Times New Roman" pitchFamily="18" charset="0"/>
                        </a:rPr>
                        <a:t>PAB Approved</a:t>
                      </a:r>
                    </a:p>
                  </a:txBody>
                  <a:tcPr marT="45722" marB="45722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="1" dirty="0">
                        <a:latin typeface="Book Antiqua" pitchFamily="18" charset="0"/>
                        <a:cs typeface="Times New Roman" pitchFamily="18" charset="0"/>
                      </a:endParaRPr>
                    </a:p>
                  </a:txBody>
                  <a:tcPr marT="45722" marB="45722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="1" dirty="0">
                        <a:latin typeface="Book Antiqua" pitchFamily="18" charset="0"/>
                        <a:cs typeface="Times New Roman" pitchFamily="18" charset="0"/>
                      </a:endParaRPr>
                    </a:p>
                  </a:txBody>
                  <a:tcPr marT="45722" marB="45722"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Book Antiqua" pitchFamily="18" charset="0"/>
                          <a:cs typeface="Times New Roman" pitchFamily="18" charset="0"/>
                        </a:rPr>
                        <a:t>Covered</a:t>
                      </a:r>
                    </a:p>
                  </a:txBody>
                  <a:tcPr marT="45722" marB="45722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="1" dirty="0">
                        <a:latin typeface="Book Antiqua" pitchFamily="18" charset="0"/>
                        <a:cs typeface="Times New Roman" pitchFamily="18" charset="0"/>
                      </a:endParaRPr>
                    </a:p>
                  </a:txBody>
                  <a:tcPr marT="45722" marB="45722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="1" dirty="0">
                        <a:latin typeface="Book Antiqua" pitchFamily="18" charset="0"/>
                        <a:cs typeface="Times New Roman" pitchFamily="18" charset="0"/>
                      </a:endParaRPr>
                    </a:p>
                  </a:txBody>
                  <a:tcPr marT="45722" marB="45722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4400">
                <a:tc vMerge="1">
                  <a:txBody>
                    <a:bodyPr/>
                    <a:lstStyle/>
                    <a:p>
                      <a:pPr algn="ctr"/>
                      <a:endParaRPr lang="en-US" sz="1800" b="1" dirty="0">
                        <a:latin typeface="Book Antiqua" pitchFamily="18" charset="0"/>
                        <a:cs typeface="Times New Roman" pitchFamily="18" charset="0"/>
                      </a:endParaRPr>
                    </a:p>
                  </a:txBody>
                  <a:tcPr marT="45722" marB="4572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Book Antiqua" pitchFamily="18" charset="0"/>
                          <a:cs typeface="Times New Roman" pitchFamily="18" charset="0"/>
                        </a:rPr>
                        <a:t>Primary Schools</a:t>
                      </a:r>
                    </a:p>
                  </a:txBody>
                  <a:tcPr marT="45722" marB="4572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Book Antiqua" pitchFamily="18" charset="0"/>
                          <a:cs typeface="Times New Roman" pitchFamily="18" charset="0"/>
                        </a:rPr>
                        <a:t>Upper primary</a:t>
                      </a:r>
                      <a:r>
                        <a:rPr lang="en-US" sz="1800" b="1" baseline="0" dirty="0">
                          <a:latin typeface="Book Antiqua" pitchFamily="18" charset="0"/>
                          <a:cs typeface="Times New Roman" pitchFamily="18" charset="0"/>
                        </a:rPr>
                        <a:t> Schools</a:t>
                      </a:r>
                      <a:endParaRPr lang="en-US" sz="1800" b="1" dirty="0">
                        <a:latin typeface="Book Antiqua" pitchFamily="18" charset="0"/>
                        <a:cs typeface="Times New Roman" pitchFamily="18" charset="0"/>
                      </a:endParaRPr>
                    </a:p>
                  </a:txBody>
                  <a:tcPr marT="45722" marB="4572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Book Antiqua" pitchFamily="18" charset="0"/>
                          <a:cs typeface="Times New Roman" pitchFamily="18" charset="0"/>
                        </a:rPr>
                        <a:t>Total</a:t>
                      </a:r>
                    </a:p>
                  </a:txBody>
                  <a:tcPr marT="45722" marB="4572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Book Antiqua" pitchFamily="18" charset="0"/>
                          <a:cs typeface="Times New Roman" pitchFamily="18" charset="0"/>
                        </a:rPr>
                        <a:t>Primary Schools</a:t>
                      </a:r>
                    </a:p>
                  </a:txBody>
                  <a:tcPr marT="45722" marB="4572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Book Antiqua" pitchFamily="18" charset="0"/>
                          <a:cs typeface="Times New Roman" pitchFamily="18" charset="0"/>
                        </a:rPr>
                        <a:t>Upper primary</a:t>
                      </a:r>
                      <a:r>
                        <a:rPr lang="en-US" sz="1800" b="1" baseline="0" dirty="0">
                          <a:latin typeface="Book Antiqua" pitchFamily="18" charset="0"/>
                          <a:cs typeface="Times New Roman" pitchFamily="18" charset="0"/>
                        </a:rPr>
                        <a:t> Schools</a:t>
                      </a:r>
                      <a:endParaRPr lang="en-US" sz="1800" b="1" dirty="0">
                        <a:latin typeface="Book Antiqua" pitchFamily="18" charset="0"/>
                        <a:cs typeface="Times New Roman" pitchFamily="18" charset="0"/>
                      </a:endParaRPr>
                    </a:p>
                  </a:txBody>
                  <a:tcPr marT="45722" marB="4572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Book Antiqua" pitchFamily="18" charset="0"/>
                          <a:cs typeface="Times New Roman" pitchFamily="18" charset="0"/>
                        </a:rPr>
                        <a:t>Total</a:t>
                      </a:r>
                    </a:p>
                  </a:txBody>
                  <a:tcPr marT="45722" marB="45722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5825">
                <a:tc>
                  <a:txBody>
                    <a:bodyPr/>
                    <a:lstStyle/>
                    <a:p>
                      <a:pPr algn="l"/>
                      <a:r>
                        <a:rPr lang="en-US" sz="1800" b="1" dirty="0">
                          <a:latin typeface="Book Antiqua" pitchFamily="18" charset="0"/>
                          <a:cs typeface="Times New Roman" pitchFamily="18" charset="0"/>
                        </a:rPr>
                        <a:t>D&amp;NH</a:t>
                      </a:r>
                    </a:p>
                  </a:txBody>
                  <a:tcPr marT="45722" marB="4572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Book Antiqua" pitchFamily="18" charset="0"/>
                          <a:cs typeface="Times New Roman" pitchFamily="18" charset="0"/>
                        </a:rPr>
                        <a:t>161</a:t>
                      </a:r>
                    </a:p>
                  </a:txBody>
                  <a:tcPr marT="45722" marB="4572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Book Antiqua" pitchFamily="18" charset="0"/>
                          <a:cs typeface="Times New Roman" pitchFamily="18" charset="0"/>
                        </a:rPr>
                        <a:t>119</a:t>
                      </a:r>
                    </a:p>
                  </a:txBody>
                  <a:tcPr marT="45722" marB="4572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Book Antiqua" pitchFamily="18" charset="0"/>
                          <a:cs typeface="Times New Roman" pitchFamily="18" charset="0"/>
                        </a:rPr>
                        <a:t>280</a:t>
                      </a:r>
                    </a:p>
                  </a:txBody>
                  <a:tcPr marT="45722" marB="4572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Book Antiqua" pitchFamily="18" charset="0"/>
                          <a:cs typeface="Times New Roman" pitchFamily="18" charset="0"/>
                        </a:rPr>
                        <a:t>161</a:t>
                      </a:r>
                    </a:p>
                  </a:txBody>
                  <a:tcPr marT="45722" marB="4572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Book Antiqua" pitchFamily="18" charset="0"/>
                          <a:cs typeface="Times New Roman" pitchFamily="18" charset="0"/>
                        </a:rPr>
                        <a:t>119</a:t>
                      </a:r>
                    </a:p>
                  </a:txBody>
                  <a:tcPr marT="45722" marB="4572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Book Antiqua" pitchFamily="18" charset="0"/>
                          <a:cs typeface="Times New Roman" pitchFamily="18" charset="0"/>
                        </a:rPr>
                        <a:t>280</a:t>
                      </a:r>
                    </a:p>
                  </a:txBody>
                  <a:tcPr marT="45722" marB="45722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574">
                <a:tc>
                  <a:txBody>
                    <a:bodyPr/>
                    <a:lstStyle/>
                    <a:p>
                      <a:pPr algn="l"/>
                      <a:r>
                        <a:rPr lang="en-US" sz="1800" b="1" dirty="0">
                          <a:latin typeface="Book Antiqua" pitchFamily="18" charset="0"/>
                          <a:cs typeface="Times New Roman" pitchFamily="18" charset="0"/>
                        </a:rPr>
                        <a:t>Daman</a:t>
                      </a:r>
                    </a:p>
                  </a:txBody>
                  <a:tcPr marT="45722" marB="4572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Book Antiqua" pitchFamily="18" charset="0"/>
                          <a:cs typeface="Times New Roman" pitchFamily="18" charset="0"/>
                        </a:rPr>
                        <a:t>33</a:t>
                      </a:r>
                    </a:p>
                  </a:txBody>
                  <a:tcPr marT="45722" marB="4572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Book Antiqua" pitchFamily="18" charset="0"/>
                          <a:cs typeface="Times New Roman" pitchFamily="18" charset="0"/>
                        </a:rPr>
                        <a:t>30</a:t>
                      </a:r>
                    </a:p>
                  </a:txBody>
                  <a:tcPr marT="45722" marB="4572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Book Antiqua" pitchFamily="18" charset="0"/>
                          <a:cs typeface="Times New Roman" pitchFamily="18" charset="0"/>
                        </a:rPr>
                        <a:t>63</a:t>
                      </a:r>
                    </a:p>
                  </a:txBody>
                  <a:tcPr marT="45722" marB="4572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Book Antiqua" pitchFamily="18" charset="0"/>
                          <a:cs typeface="Times New Roman" pitchFamily="18" charset="0"/>
                        </a:rPr>
                        <a:t>33</a:t>
                      </a:r>
                    </a:p>
                  </a:txBody>
                  <a:tcPr marT="45722" marB="4572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Book Antiqua" pitchFamily="18" charset="0"/>
                          <a:cs typeface="Times New Roman" pitchFamily="18" charset="0"/>
                        </a:rPr>
                        <a:t>29</a:t>
                      </a:r>
                    </a:p>
                  </a:txBody>
                  <a:tcPr marT="45722" marB="4572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Book Antiqua" pitchFamily="18" charset="0"/>
                          <a:cs typeface="Times New Roman" pitchFamily="18" charset="0"/>
                        </a:rPr>
                        <a:t>62</a:t>
                      </a:r>
                    </a:p>
                  </a:txBody>
                  <a:tcPr marT="45722" marB="45722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574">
                <a:tc>
                  <a:txBody>
                    <a:bodyPr/>
                    <a:lstStyle/>
                    <a:p>
                      <a:pPr algn="l"/>
                      <a:r>
                        <a:rPr lang="en-US" sz="1800" b="1" dirty="0">
                          <a:latin typeface="Book Antiqua" pitchFamily="18" charset="0"/>
                          <a:cs typeface="Times New Roman" pitchFamily="18" charset="0"/>
                        </a:rPr>
                        <a:t>Diu </a:t>
                      </a:r>
                    </a:p>
                  </a:txBody>
                  <a:tcPr marT="45722" marB="4572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Book Antiqua" pitchFamily="18" charset="0"/>
                          <a:cs typeface="Times New Roman" pitchFamily="18" charset="0"/>
                        </a:rPr>
                        <a:t>16</a:t>
                      </a:r>
                    </a:p>
                  </a:txBody>
                  <a:tcPr marT="45722" marB="4572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Book Antiqua" pitchFamily="18" charset="0"/>
                          <a:cs typeface="Times New Roman" pitchFamily="18" charset="0"/>
                        </a:rPr>
                        <a:t>13</a:t>
                      </a:r>
                    </a:p>
                  </a:txBody>
                  <a:tcPr marT="45722" marB="4572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Book Antiqua" pitchFamily="18" charset="0"/>
                          <a:cs typeface="Times New Roman" pitchFamily="18" charset="0"/>
                        </a:rPr>
                        <a:t>29</a:t>
                      </a:r>
                    </a:p>
                  </a:txBody>
                  <a:tcPr marT="45722" marB="4572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Book Antiqua" pitchFamily="18" charset="0"/>
                          <a:cs typeface="Times New Roman" pitchFamily="18" charset="0"/>
                        </a:rPr>
                        <a:t>15</a:t>
                      </a:r>
                    </a:p>
                  </a:txBody>
                  <a:tcPr marT="45722" marB="4572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Book Antiqua" pitchFamily="18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T="45722" marB="4572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Book Antiqua" pitchFamily="18" charset="0"/>
                          <a:cs typeface="Times New Roman" pitchFamily="18" charset="0"/>
                        </a:rPr>
                        <a:t>26</a:t>
                      </a:r>
                    </a:p>
                  </a:txBody>
                  <a:tcPr marT="45722" marB="45722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574">
                <a:tc>
                  <a:txBody>
                    <a:bodyPr/>
                    <a:lstStyle/>
                    <a:p>
                      <a:pPr algn="l"/>
                      <a:r>
                        <a:rPr lang="en-US" sz="1800" b="1" dirty="0">
                          <a:latin typeface="Book Antiqua" pitchFamily="18" charset="0"/>
                          <a:cs typeface="Times New Roman" pitchFamily="18" charset="0"/>
                        </a:rPr>
                        <a:t>TOTAL</a:t>
                      </a:r>
                    </a:p>
                  </a:txBody>
                  <a:tcPr marT="45722" marB="4572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Book Antiqua" pitchFamily="18" charset="0"/>
                          <a:cs typeface="Times New Roman" pitchFamily="18" charset="0"/>
                        </a:rPr>
                        <a:t>210</a:t>
                      </a:r>
                    </a:p>
                  </a:txBody>
                  <a:tcPr marT="45722" marB="4572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Book Antiqua" pitchFamily="18" charset="0"/>
                          <a:cs typeface="Times New Roman" pitchFamily="18" charset="0"/>
                        </a:rPr>
                        <a:t>162</a:t>
                      </a:r>
                    </a:p>
                  </a:txBody>
                  <a:tcPr marT="45722" marB="4572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Book Antiqua" pitchFamily="18" charset="0"/>
                          <a:cs typeface="Times New Roman" pitchFamily="18" charset="0"/>
                        </a:rPr>
                        <a:t>372</a:t>
                      </a:r>
                    </a:p>
                  </a:txBody>
                  <a:tcPr marT="45722" marB="4572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Book Antiqua" pitchFamily="18" charset="0"/>
                          <a:cs typeface="Times New Roman" pitchFamily="18" charset="0"/>
                        </a:rPr>
                        <a:t>209</a:t>
                      </a:r>
                    </a:p>
                  </a:txBody>
                  <a:tcPr marT="45722" marB="4572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Book Antiqua" pitchFamily="18" charset="0"/>
                          <a:cs typeface="Times New Roman" pitchFamily="18" charset="0"/>
                        </a:rPr>
                        <a:t>159</a:t>
                      </a:r>
                    </a:p>
                  </a:txBody>
                  <a:tcPr marT="45722" marB="4572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Book Antiqua" pitchFamily="18" charset="0"/>
                          <a:cs typeface="Times New Roman" pitchFamily="18" charset="0"/>
                        </a:rPr>
                        <a:t>368</a:t>
                      </a:r>
                    </a:p>
                  </a:txBody>
                  <a:tcPr marT="45722" marB="45722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524000" y="4648200"/>
          <a:ext cx="60960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35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/>
                        <a:t>Working Days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District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PAB Approved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Covered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D&amp;NH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Daman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233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Diu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233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sz="3600" dirty="0" err="1">
                <a:latin typeface="Book Antiqua" pitchFamily="18" charset="0"/>
              </a:rPr>
              <a:t>Tithi</a:t>
            </a:r>
            <a:r>
              <a:rPr lang="en-US" sz="3600" dirty="0">
                <a:latin typeface="Book Antiqua" pitchFamily="18" charset="0"/>
              </a:rPr>
              <a:t> </a:t>
            </a:r>
            <a:r>
              <a:rPr lang="en-US" sz="3600" dirty="0" err="1">
                <a:latin typeface="Book Antiqua" pitchFamily="18" charset="0"/>
              </a:rPr>
              <a:t>Bhojan</a:t>
            </a:r>
            <a:r>
              <a:rPr lang="en-US" sz="3600" dirty="0">
                <a:latin typeface="Book Antiqua" pitchFamily="18" charset="0"/>
              </a:rPr>
              <a:t> served by Donor  </a:t>
            </a:r>
            <a:endParaRPr lang="en-IN" sz="3600" dirty="0">
              <a:latin typeface="Book Antiqua" pitchFamily="18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371600"/>
            <a:ext cx="4267200" cy="3276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371601"/>
            <a:ext cx="3886200" cy="3276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762000" y="4876800"/>
            <a:ext cx="7543800" cy="1143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buNone/>
            </a:pPr>
            <a:r>
              <a:rPr lang="en-US" b="1" dirty="0">
                <a:latin typeface="Book Antiqua" pitchFamily="18" charset="0"/>
              </a:rPr>
              <a:t>Under </a:t>
            </a:r>
            <a:r>
              <a:rPr lang="en-US" b="1" dirty="0" err="1">
                <a:latin typeface="Book Antiqua" pitchFamily="18" charset="0"/>
              </a:rPr>
              <a:t>Thithi</a:t>
            </a:r>
            <a:r>
              <a:rPr lang="en-US" b="1" dirty="0">
                <a:latin typeface="Book Antiqua" pitchFamily="18" charset="0"/>
              </a:rPr>
              <a:t> </a:t>
            </a:r>
            <a:r>
              <a:rPr lang="en-US" b="1" dirty="0" err="1">
                <a:latin typeface="Book Antiqua" pitchFamily="18" charset="0"/>
              </a:rPr>
              <a:t>Bhojan</a:t>
            </a:r>
            <a:r>
              <a:rPr lang="en-US" b="1" dirty="0">
                <a:latin typeface="Book Antiqua" pitchFamily="18" charset="0"/>
              </a:rPr>
              <a:t> any such item such as  : Sweet items ,</a:t>
            </a:r>
            <a:r>
              <a:rPr lang="en-US" b="1" dirty="0" err="1">
                <a:latin typeface="Book Antiqua" pitchFamily="18" charset="0"/>
              </a:rPr>
              <a:t>Namkeen</a:t>
            </a:r>
            <a:r>
              <a:rPr lang="en-US" b="1" dirty="0">
                <a:latin typeface="Book Antiqua" pitchFamily="18" charset="0"/>
              </a:rPr>
              <a:t> , Vegetable/</a:t>
            </a:r>
            <a:r>
              <a:rPr lang="en-US" b="1" dirty="0" err="1">
                <a:latin typeface="Book Antiqua" pitchFamily="18" charset="0"/>
              </a:rPr>
              <a:t>Panner</a:t>
            </a:r>
            <a:r>
              <a:rPr lang="en-US" b="1" dirty="0">
                <a:latin typeface="Book Antiqua" pitchFamily="18" charset="0"/>
              </a:rPr>
              <a:t> , Ice cream is provided by Donor </a:t>
            </a:r>
            <a:endParaRPr lang="en-IN" b="1" dirty="0">
              <a:latin typeface="Book Antiqua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72310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latin typeface="Book Antiqua" pitchFamily="18" charset="0"/>
              </a:rPr>
              <a:t>Issues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685800" y="1127760"/>
          <a:ext cx="7772400" cy="20852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549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174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51457"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latin typeface="Book Antiqua" pitchFamily="18" charset="0"/>
                        </a:rPr>
                        <a:t>Sr. No.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Book Antiqua" pitchFamily="18" charset="0"/>
                        </a:rPr>
                        <a:t>Particular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33835"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latin typeface="Book Antiqua" pitchFamily="18" charset="0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latin typeface="Book Antiqua" pitchFamily="18" charset="0"/>
                        </a:rPr>
                        <a:t>MME</a:t>
                      </a:r>
                      <a:r>
                        <a:rPr lang="en-US" baseline="0" dirty="0">
                          <a:latin typeface="Book Antiqua" pitchFamily="18" charset="0"/>
                        </a:rPr>
                        <a:t> fund at 2.7% is not sufficient even for the salary of the staff working under the Mid Day Meal Scheme.</a:t>
                      </a:r>
                      <a:endParaRPr lang="en-US" dirty="0">
                        <a:latin typeface="Book Antiqua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723106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latin typeface="Book Antiqua" pitchFamily="18" charset="0"/>
              </a:rPr>
              <a:t>Kit Distribution </a:t>
            </a:r>
          </a:p>
        </p:txBody>
      </p:sp>
      <p:pic>
        <p:nvPicPr>
          <p:cNvPr id="4" name="Content Placeholder 3" descr="C:\Users\Lenovo\Downloads\IMG-20200408-WA0014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1143000"/>
            <a:ext cx="4191000" cy="2971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143000"/>
            <a:ext cx="3962400" cy="2971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304800" y="4343400"/>
            <a:ext cx="8229600" cy="1752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Book Antiqua" pitchFamily="18" charset="0"/>
              </a:rPr>
              <a:t>Due to the effect of COVID -19  Raw food grains Kit containing of  4kg of  Rice, 1 kg of </a:t>
            </a:r>
            <a:r>
              <a:rPr lang="en-US" sz="2000" dirty="0" err="1">
                <a:latin typeface="Book Antiqua" pitchFamily="18" charset="0"/>
              </a:rPr>
              <a:t>Tur</a:t>
            </a:r>
            <a:r>
              <a:rPr lang="en-US" sz="2000" dirty="0">
                <a:latin typeface="Book Antiqua" pitchFamily="18" charset="0"/>
              </a:rPr>
              <a:t> </a:t>
            </a:r>
            <a:r>
              <a:rPr lang="en-US" sz="2000" dirty="0" err="1">
                <a:latin typeface="Book Antiqua" pitchFamily="18" charset="0"/>
              </a:rPr>
              <a:t>Dal</a:t>
            </a:r>
            <a:r>
              <a:rPr lang="en-US" sz="2000" dirty="0">
                <a:latin typeface="Book Antiqua" pitchFamily="18" charset="0"/>
              </a:rPr>
              <a:t> ,1 liter of Oil and 500 gram of  </a:t>
            </a:r>
            <a:r>
              <a:rPr lang="en-US" sz="2000" dirty="0" err="1">
                <a:latin typeface="Book Antiqua" pitchFamily="18" charset="0"/>
              </a:rPr>
              <a:t>Sukhadi</a:t>
            </a:r>
            <a:r>
              <a:rPr lang="en-US" sz="2000" dirty="0">
                <a:latin typeface="Book Antiqua" pitchFamily="18" charset="0"/>
              </a:rPr>
              <a:t> to Primary student and 1 kg of </a:t>
            </a:r>
            <a:r>
              <a:rPr lang="en-US" sz="2000" dirty="0" err="1">
                <a:latin typeface="Book Antiqua" pitchFamily="18" charset="0"/>
              </a:rPr>
              <a:t>Sukhadi</a:t>
            </a:r>
            <a:r>
              <a:rPr lang="en-US" sz="2000" dirty="0">
                <a:latin typeface="Book Antiqua" pitchFamily="18" charset="0"/>
              </a:rPr>
              <a:t> to upper primary student               Kit was provided to each enrolled student parents 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Book Antiqua" pitchFamily="18" charset="0"/>
              </a:rPr>
              <a:t>Proposal  of kit to be provided during summer Vacation </a:t>
            </a: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419100" y="979674"/>
            <a:ext cx="83058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Arial" pitchFamily="34" charset="0"/>
              </a:rPr>
              <a:t>Name of State/UT: - UT Administration of DNH and Daman &amp; Diu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u="sng" dirty="0">
              <a:latin typeface="Book Antiqua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cs typeface="Arial" pitchFamily="34" charset="0"/>
              </a:rPr>
              <a:t>As per the direction.</a:t>
            </a:r>
            <a:r>
              <a:rPr kumimoji="0" lang="en-US" sz="2400" b="1" i="0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cs typeface="Arial" pitchFamily="34" charset="0"/>
              </a:rPr>
              <a:t> UT Administration has decided to provide the following take home ration kit to all the enrolled students from Class I to VIII for DNH and Daman &amp; Diu during COVID-19.</a:t>
            </a:r>
            <a:endParaRPr kumimoji="0" lang="en-US" sz="2400" b="1" i="0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  <a:cs typeface="Arial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682781"/>
              </p:ext>
            </p:extLst>
          </p:nvPr>
        </p:nvGraphicFramePr>
        <p:xfrm>
          <a:off x="800100" y="3890502"/>
          <a:ext cx="7543800" cy="243409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62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81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4361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Book Antiqua" pitchFamily="18" charset="0"/>
                          <a:ea typeface="Times New Roman"/>
                          <a:cs typeface="Shruti"/>
                        </a:rPr>
                        <a:t>Name</a:t>
                      </a:r>
                      <a:r>
                        <a:rPr lang="en-US" sz="2000" baseline="0" dirty="0">
                          <a:latin typeface="Book Antiqua" pitchFamily="18" charset="0"/>
                          <a:ea typeface="Times New Roman"/>
                          <a:cs typeface="Shruti"/>
                        </a:rPr>
                        <a:t> of the items</a:t>
                      </a:r>
                      <a:endParaRPr lang="en-US" sz="2000" dirty="0">
                        <a:latin typeface="Book Antiqua" pitchFamily="18" charset="0"/>
                        <a:ea typeface="Times New Roman"/>
                        <a:cs typeface="Shrut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Book Antiqua" pitchFamily="18" charset="0"/>
                          <a:ea typeface="Times New Roman"/>
                          <a:cs typeface="Shruti"/>
                        </a:rPr>
                        <a:t>Quantity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615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Book Antiqua" pitchFamily="18" charset="0"/>
                          <a:ea typeface="Times New Roman"/>
                          <a:cs typeface="Shruti"/>
                        </a:rPr>
                        <a:t>Rice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Book Antiqua" pitchFamily="18" charset="0"/>
                          <a:ea typeface="Times New Roman"/>
                          <a:cs typeface="Shruti"/>
                        </a:rPr>
                        <a:t>05 Kg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336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latin typeface="Book Antiqua" pitchFamily="18" charset="0"/>
                          <a:ea typeface="Times New Roman"/>
                          <a:cs typeface="Shruti"/>
                        </a:rPr>
                        <a:t>Toor</a:t>
                      </a:r>
                      <a:r>
                        <a:rPr lang="en-US" sz="2000" dirty="0">
                          <a:latin typeface="Book Antiqua" pitchFamily="18" charset="0"/>
                          <a:ea typeface="Times New Roman"/>
                          <a:cs typeface="Shruti"/>
                        </a:rPr>
                        <a:t> </a:t>
                      </a:r>
                      <a:r>
                        <a:rPr lang="en-US" sz="2000" dirty="0" err="1">
                          <a:latin typeface="Book Antiqua" pitchFamily="18" charset="0"/>
                          <a:ea typeface="Times New Roman"/>
                          <a:cs typeface="Shruti"/>
                        </a:rPr>
                        <a:t>Dal</a:t>
                      </a:r>
                      <a:endParaRPr lang="en-US" sz="2000" dirty="0">
                        <a:latin typeface="Book Antiqua" pitchFamily="18" charset="0"/>
                        <a:ea typeface="Times New Roman"/>
                        <a:cs typeface="Shrut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Book Antiqua" pitchFamily="18" charset="0"/>
                          <a:ea typeface="Times New Roman"/>
                          <a:cs typeface="Shruti"/>
                        </a:rPr>
                        <a:t>01 Kg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615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Book Antiqua" pitchFamily="18" charset="0"/>
                          <a:ea typeface="Times New Roman"/>
                          <a:cs typeface="Shruti"/>
                        </a:rPr>
                        <a:t>Oil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Book Antiqua" pitchFamily="18" charset="0"/>
                          <a:ea typeface="Times New Roman"/>
                          <a:cs typeface="Shruti"/>
                        </a:rPr>
                        <a:t>01 Kg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4291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Book Antiqua" pitchFamily="18" charset="0"/>
                          <a:ea typeface="Times New Roman"/>
                          <a:cs typeface="Shruti"/>
                        </a:rPr>
                        <a:t>Black </a:t>
                      </a:r>
                      <a:r>
                        <a:rPr lang="en-US" sz="2000" dirty="0" err="1">
                          <a:latin typeface="Book Antiqua" pitchFamily="18" charset="0"/>
                          <a:ea typeface="Times New Roman"/>
                          <a:cs typeface="Shruti"/>
                        </a:rPr>
                        <a:t>Chana</a:t>
                      </a:r>
                      <a:r>
                        <a:rPr lang="en-US" sz="2000" dirty="0">
                          <a:latin typeface="Book Antiqua" pitchFamily="18" charset="0"/>
                          <a:ea typeface="Times New Roman"/>
                          <a:cs typeface="Shruti"/>
                        </a:rPr>
                        <a:t>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Book Antiqua" pitchFamily="18" charset="0"/>
                          <a:ea typeface="Times New Roman"/>
                          <a:cs typeface="Shruti"/>
                        </a:rPr>
                        <a:t>01 Kg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5" descr="C:\Documents and Settings\user\Desktop\LOGO\MDM_LOGO_JPEG.JPG"/>
          <p:cNvPicPr>
            <a:picLocks noChangeAspect="1" noChangeArrowheads="1"/>
          </p:cNvPicPr>
          <p:nvPr/>
        </p:nvPicPr>
        <p:blipFill>
          <a:blip r:embed="rId2"/>
          <a:srcRect l="27779" t="13121" r="27777" b="10283"/>
          <a:stretch>
            <a:fillRect/>
          </a:stretch>
        </p:blipFill>
        <p:spPr bwMode="auto">
          <a:xfrm>
            <a:off x="8305800" y="5943600"/>
            <a:ext cx="838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C:\Users\Admin\Desktop\PPT\0022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685800" y="457200"/>
            <a:ext cx="7581900" cy="5867400"/>
          </a:xfrm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457199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sz="2000" b="1" dirty="0">
                <a:latin typeface="Book Antiqua" pitchFamily="18" charset="0"/>
              </a:rPr>
              <a:t>Comparison Statement of Coverage of Students of F.Y  2018-19 and 2019-20</a:t>
            </a:r>
          </a:p>
        </p:txBody>
      </p:sp>
      <p:graphicFrame>
        <p:nvGraphicFramePr>
          <p:cNvPr id="4" name="Content Placeholder 3"/>
          <p:cNvGraphicFramePr>
            <a:graphicFrameLocks/>
          </p:cNvGraphicFramePr>
          <p:nvPr/>
        </p:nvGraphicFramePr>
        <p:xfrm>
          <a:off x="-3" y="533404"/>
          <a:ext cx="9144003" cy="632459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313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79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94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13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781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7810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8456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3094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393239">
                <a:tc>
                  <a:txBody>
                    <a:bodyPr/>
                    <a:lstStyle/>
                    <a:p>
                      <a:pPr algn="ctr"/>
                      <a:endParaRPr lang="en-IN" sz="1200" b="1" dirty="0">
                        <a:solidFill>
                          <a:schemeClr val="tx1"/>
                        </a:solidFill>
                        <a:latin typeface="Book Antiqua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Book Antiqua" pitchFamily="18" charset="0"/>
                          <a:cs typeface="Times New Roman" pitchFamily="18" charset="0"/>
                        </a:rPr>
                        <a:t>2018-19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Book Antiqua" pitchFamily="18" charset="0"/>
                          <a:cs typeface="Times New Roman" pitchFamily="18" charset="0"/>
                        </a:rPr>
                        <a:t>%</a:t>
                      </a:r>
                      <a:r>
                        <a:rPr lang="en-US" sz="1200" b="1" baseline="0" dirty="0">
                          <a:latin typeface="Book Antiqua" pitchFamily="18" charset="0"/>
                          <a:cs typeface="Times New Roman" pitchFamily="18" charset="0"/>
                        </a:rPr>
                        <a:t> Against  PAB</a:t>
                      </a:r>
                      <a:endParaRPr lang="en-US" sz="1200" b="1" dirty="0">
                        <a:latin typeface="Book Antiqua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Book Antiqua" pitchFamily="18" charset="0"/>
                          <a:cs typeface="Times New Roman" pitchFamily="18" charset="0"/>
                        </a:rPr>
                        <a:t>%</a:t>
                      </a:r>
                      <a:r>
                        <a:rPr lang="en-US" sz="1200" b="1" baseline="0" dirty="0">
                          <a:latin typeface="Book Antiqua" pitchFamily="18" charset="0"/>
                          <a:cs typeface="Times New Roman" pitchFamily="18" charset="0"/>
                        </a:rPr>
                        <a:t> Against </a:t>
                      </a:r>
                      <a:r>
                        <a:rPr lang="en-US" sz="1200" b="1" baseline="0" dirty="0" err="1">
                          <a:latin typeface="Book Antiqua" pitchFamily="18" charset="0"/>
                          <a:cs typeface="Times New Roman" pitchFamily="18" charset="0"/>
                        </a:rPr>
                        <a:t>Enrol</a:t>
                      </a:r>
                      <a:r>
                        <a:rPr lang="en-US" sz="1200" b="1" baseline="0" dirty="0">
                          <a:latin typeface="Book Antiqua" pitchFamily="18" charset="0"/>
                          <a:cs typeface="Times New Roman" pitchFamily="18" charset="0"/>
                        </a:rPr>
                        <a:t>.</a:t>
                      </a:r>
                      <a:endParaRPr lang="en-US" sz="1200" b="1" dirty="0">
                        <a:latin typeface="Book Antiqua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en-US" sz="1200" b="1" dirty="0">
                        <a:latin typeface="Book Antiqua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Book Antiqua" pitchFamily="18" charset="0"/>
                          <a:cs typeface="Times New Roman" pitchFamily="18" charset="0"/>
                        </a:rPr>
                        <a:t>2019-20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Book Antiqua" pitchFamily="18" charset="0"/>
                          <a:cs typeface="Times New Roman" pitchFamily="18" charset="0"/>
                        </a:rPr>
                        <a:t>%</a:t>
                      </a:r>
                      <a:r>
                        <a:rPr lang="en-US" sz="1200" b="1" baseline="0" dirty="0">
                          <a:latin typeface="Book Antiqua" pitchFamily="18" charset="0"/>
                          <a:cs typeface="Times New Roman" pitchFamily="18" charset="0"/>
                        </a:rPr>
                        <a:t> Against PAB</a:t>
                      </a:r>
                      <a:endParaRPr lang="en-US" sz="1200" b="1" dirty="0">
                        <a:latin typeface="Book Antiqua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Book Antiqua" pitchFamily="18" charset="0"/>
                          <a:cs typeface="Times New Roman" pitchFamily="18" charset="0"/>
                        </a:rPr>
                        <a:t>%</a:t>
                      </a:r>
                      <a:r>
                        <a:rPr lang="en-US" sz="1200" b="1" baseline="0" dirty="0">
                          <a:latin typeface="Book Antiqua" pitchFamily="18" charset="0"/>
                          <a:cs typeface="Times New Roman" pitchFamily="18" charset="0"/>
                        </a:rPr>
                        <a:t> Against </a:t>
                      </a:r>
                      <a:r>
                        <a:rPr lang="en-US" sz="1200" b="1" baseline="0" dirty="0" err="1">
                          <a:latin typeface="Book Antiqua" pitchFamily="18" charset="0"/>
                          <a:cs typeface="Times New Roman" pitchFamily="18" charset="0"/>
                        </a:rPr>
                        <a:t>Enrol</a:t>
                      </a:r>
                      <a:r>
                        <a:rPr lang="en-US" sz="1200" b="1" baseline="0" dirty="0">
                          <a:latin typeface="Book Antiqua" pitchFamily="18" charset="0"/>
                          <a:cs typeface="Times New Roman" pitchFamily="18" charset="0"/>
                        </a:rPr>
                        <a:t>.</a:t>
                      </a:r>
                      <a:endParaRPr lang="en-US" sz="1200" b="1" dirty="0">
                        <a:latin typeface="Book Antiqua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7089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Book Antiqua" pitchFamily="18" charset="0"/>
                          <a:cs typeface="Times New Roman" pitchFamily="18" charset="0"/>
                        </a:rPr>
                        <a:t>D&amp;NH</a:t>
                      </a:r>
                      <a:endParaRPr lang="en-IN" sz="1200" b="1" dirty="0">
                        <a:solidFill>
                          <a:schemeClr val="tx1"/>
                        </a:solidFill>
                        <a:latin typeface="Book Antiqua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Book Antiqua" pitchFamily="18" charset="0"/>
                          <a:cs typeface="Times New Roman" pitchFamily="18" charset="0"/>
                        </a:rPr>
                        <a:t>PAB approved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Book Antiqua" pitchFamily="18" charset="0"/>
                          <a:cs typeface="Times New Roman" pitchFamily="18" charset="0"/>
                        </a:rPr>
                        <a:t>Enrollment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Book Antiqua" pitchFamily="18" charset="0"/>
                          <a:cs typeface="Times New Roman" pitchFamily="18" charset="0"/>
                        </a:rPr>
                        <a:t>Opted Children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Book Antiqua" pitchFamily="18" charset="0"/>
                          <a:cs typeface="Times New Roman" pitchFamily="18" charset="0"/>
                        </a:rPr>
                        <a:t>PAB approved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Book Antiqua" pitchFamily="18" charset="0"/>
                          <a:cs typeface="Times New Roman" pitchFamily="18" charset="0"/>
                        </a:rPr>
                        <a:t>Enroll </a:t>
                      </a:r>
                      <a:r>
                        <a:rPr lang="en-US" sz="1200" b="1" dirty="0" err="1">
                          <a:latin typeface="Book Antiqua" pitchFamily="18" charset="0"/>
                          <a:cs typeface="Times New Roman" pitchFamily="18" charset="0"/>
                        </a:rPr>
                        <a:t>ment</a:t>
                      </a:r>
                      <a:endParaRPr lang="en-US" sz="1200" b="1" dirty="0">
                        <a:latin typeface="Book Antiqua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Book Antiqua" pitchFamily="18" charset="0"/>
                          <a:cs typeface="Times New Roman" pitchFamily="18" charset="0"/>
                        </a:rPr>
                        <a:t>Opted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3239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Book Antiqua" pitchFamily="18" charset="0"/>
                          <a:cs typeface="Times New Roman" pitchFamily="18" charset="0"/>
                        </a:rPr>
                        <a:t>Primary</a:t>
                      </a:r>
                      <a:endParaRPr lang="en-IN" sz="1200" b="1" i="0" dirty="0">
                        <a:solidFill>
                          <a:schemeClr val="tx1"/>
                        </a:solidFill>
                        <a:latin typeface="Book Antiqua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Book Antiqua" pitchFamily="18" charset="0"/>
                        </a:rPr>
                        <a:t>24,280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Book Antiqua" pitchFamily="18" charset="0"/>
                        </a:rPr>
                        <a:t>28552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Book Antiqua" pitchFamily="18" charset="0"/>
                        </a:rPr>
                        <a:t>22107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Book Antiqua" pitchFamily="18" charset="0"/>
                        </a:rPr>
                        <a:t>91.05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Book Antiqua" pitchFamily="18" charset="0"/>
                        </a:rPr>
                        <a:t>77.43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Book Antiqua" pitchFamily="18" charset="0"/>
                        </a:rPr>
                        <a:t>23,000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Book Antiqua" pitchFamily="18" charset="0"/>
                        </a:rPr>
                        <a:t>30036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Book Antiqua" pitchFamily="18" charset="0"/>
                        </a:rPr>
                        <a:t>23375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Book Antiqua" pitchFamily="18" charset="0"/>
                        </a:rPr>
                        <a:t>101.63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Book Antiqua" pitchFamily="18" charset="0"/>
                        </a:rPr>
                        <a:t>77.82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7089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Book Antiqua" pitchFamily="18" charset="0"/>
                          <a:cs typeface="Times New Roman" pitchFamily="18" charset="0"/>
                        </a:rPr>
                        <a:t>Upper</a:t>
                      </a:r>
                      <a:r>
                        <a:rPr lang="en-US" sz="1200" b="1" baseline="0" dirty="0">
                          <a:latin typeface="Book Antiqua" pitchFamily="18" charset="0"/>
                          <a:cs typeface="Times New Roman" pitchFamily="18" charset="0"/>
                        </a:rPr>
                        <a:t> primary</a:t>
                      </a:r>
                      <a:endParaRPr lang="en-IN" sz="1200" b="1" i="0" dirty="0">
                        <a:solidFill>
                          <a:schemeClr val="tx1"/>
                        </a:solidFill>
                        <a:latin typeface="Book Antiqua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Book Antiqua" pitchFamily="18" charset="0"/>
                        </a:rPr>
                        <a:t>11,500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Book Antiqua" pitchFamily="18" charset="0"/>
                        </a:rPr>
                        <a:t>14315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Book Antiqua" pitchFamily="18" charset="0"/>
                        </a:rPr>
                        <a:t>10280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Book Antiqua" pitchFamily="18" charset="0"/>
                        </a:rPr>
                        <a:t>89.39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Book Antiqua" pitchFamily="18" charset="0"/>
                        </a:rPr>
                        <a:t>71.81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Book Antiqua" pitchFamily="18" charset="0"/>
                        </a:rPr>
                        <a:t>11,000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Book Antiqua" pitchFamily="18" charset="0"/>
                        </a:rPr>
                        <a:t>13778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Book Antiqua" pitchFamily="18" charset="0"/>
                        </a:rPr>
                        <a:t>10230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Book Antiqua" pitchFamily="18" charset="0"/>
                        </a:rPr>
                        <a:t>93.00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Book Antiqua" pitchFamily="18" charset="0"/>
                        </a:rPr>
                        <a:t>74.25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3239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Book Antiqua" pitchFamily="18" charset="0"/>
                          <a:cs typeface="Times New Roman" pitchFamily="18" charset="0"/>
                        </a:rPr>
                        <a:t>Total (A)</a:t>
                      </a:r>
                      <a:endParaRPr lang="en-IN" sz="1200" b="1" i="0" dirty="0">
                        <a:solidFill>
                          <a:schemeClr val="tx1"/>
                        </a:solidFill>
                        <a:latin typeface="Book Antiqua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Book Antiqua" pitchFamily="18" charset="0"/>
                        </a:rPr>
                        <a:t>35780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Book Antiqua" pitchFamily="18" charset="0"/>
                        </a:rPr>
                        <a:t>42867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Book Antiqua" pitchFamily="18" charset="0"/>
                        </a:rPr>
                        <a:t>32387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Book Antiqua" pitchFamily="18" charset="0"/>
                        </a:rPr>
                        <a:t>90.52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Book Antiqua" pitchFamily="18" charset="0"/>
                        </a:rPr>
                        <a:t>75.55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Book Antiqua" pitchFamily="18" charset="0"/>
                        </a:rPr>
                        <a:t>34000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Book Antiqua" pitchFamily="18" charset="0"/>
                        </a:rPr>
                        <a:t>43814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Book Antiqua" pitchFamily="18" charset="0"/>
                        </a:rPr>
                        <a:t>33605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Book Antiqua" pitchFamily="18" charset="0"/>
                        </a:rPr>
                        <a:t>98.84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Book Antiqua" pitchFamily="18" charset="0"/>
                        </a:rPr>
                        <a:t>76.70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3239"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>
                          <a:solidFill>
                            <a:schemeClr val="tx1"/>
                          </a:solidFill>
                          <a:latin typeface="Book Antiqua" pitchFamily="18" charset="0"/>
                          <a:cs typeface="Times New Roman" pitchFamily="18" charset="0"/>
                        </a:rPr>
                        <a:t>Daman</a:t>
                      </a:r>
                      <a:r>
                        <a:rPr lang="en-US" sz="1200" b="1" i="0" baseline="0" dirty="0">
                          <a:solidFill>
                            <a:schemeClr val="tx1"/>
                          </a:solidFill>
                          <a:latin typeface="Book Antiqua" pitchFamily="18" charset="0"/>
                          <a:cs typeface="Times New Roman" pitchFamily="18" charset="0"/>
                        </a:rPr>
                        <a:t>  </a:t>
                      </a:r>
                      <a:endParaRPr lang="en-IN" sz="1200" b="1" i="0" dirty="0">
                        <a:solidFill>
                          <a:schemeClr val="tx1"/>
                        </a:solidFill>
                        <a:latin typeface="Book Antiqua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Book Antiqua" pitchFamily="18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Book Antiqua" pitchFamily="18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Book Antiqua" pitchFamily="18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Book Antiqua" pitchFamily="18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Book Antiqua" pitchFamily="18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Book Antiqua" pitchFamily="18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Book Antiqua" pitchFamily="18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Book Antiqua" pitchFamily="18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Book Antiqua" pitchFamily="18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Book Antiqua" pitchFamily="18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3239"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>
                          <a:solidFill>
                            <a:schemeClr val="tx1"/>
                          </a:solidFill>
                          <a:latin typeface="Book Antiqua" pitchFamily="18" charset="0"/>
                          <a:cs typeface="Times New Roman" pitchFamily="18" charset="0"/>
                        </a:rPr>
                        <a:t>Primary </a:t>
                      </a:r>
                      <a:endParaRPr lang="en-IN" sz="1200" b="1" i="0" dirty="0">
                        <a:solidFill>
                          <a:schemeClr val="tx1"/>
                        </a:solidFill>
                        <a:latin typeface="Book Antiqua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Book Antiqua" pitchFamily="18" charset="0"/>
                        </a:rPr>
                        <a:t>7300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Book Antiqua" pitchFamily="18" charset="0"/>
                        </a:rPr>
                        <a:t>9135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Book Antiqua" pitchFamily="18" charset="0"/>
                        </a:rPr>
                        <a:t>6835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Book Antiqua" pitchFamily="18" charset="0"/>
                        </a:rPr>
                        <a:t>93.63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Book Antiqua" pitchFamily="18" charset="0"/>
                        </a:rPr>
                        <a:t>74.82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Book Antiqua" pitchFamily="18" charset="0"/>
                        </a:rPr>
                        <a:t>7239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Book Antiqua" pitchFamily="18" charset="0"/>
                        </a:rPr>
                        <a:t>9808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Book Antiqua" pitchFamily="18" charset="0"/>
                        </a:rPr>
                        <a:t>6639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Book Antiqua" pitchFamily="18" charset="0"/>
                        </a:rPr>
                        <a:t>91.71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Book Antiqua" pitchFamily="18" charset="0"/>
                        </a:rPr>
                        <a:t>67.69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57089"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>
                          <a:solidFill>
                            <a:schemeClr val="tx1"/>
                          </a:solidFill>
                          <a:latin typeface="Book Antiqua" pitchFamily="18" charset="0"/>
                          <a:cs typeface="Times New Roman" pitchFamily="18" charset="0"/>
                        </a:rPr>
                        <a:t>Upper primary </a:t>
                      </a:r>
                      <a:endParaRPr lang="en-IN" sz="1200" b="1" i="0" dirty="0">
                        <a:solidFill>
                          <a:schemeClr val="tx1"/>
                        </a:solidFill>
                        <a:latin typeface="Book Antiqua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Book Antiqua" pitchFamily="18" charset="0"/>
                        </a:rPr>
                        <a:t>4550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Book Antiqua" pitchFamily="18" charset="0"/>
                        </a:rPr>
                        <a:t>5578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Book Antiqua" pitchFamily="18" charset="0"/>
                        </a:rPr>
                        <a:t>4342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Book Antiqua" pitchFamily="18" charset="0"/>
                        </a:rPr>
                        <a:t>95.43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Book Antiqua" pitchFamily="18" charset="0"/>
                        </a:rPr>
                        <a:t>77.84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Book Antiqua" pitchFamily="18" charset="0"/>
                        </a:rPr>
                        <a:t>4661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Book Antiqua" pitchFamily="18" charset="0"/>
                        </a:rPr>
                        <a:t>5489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Book Antiqua" pitchFamily="18" charset="0"/>
                        </a:rPr>
                        <a:t>4014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Book Antiqua" pitchFamily="18" charset="0"/>
                        </a:rPr>
                        <a:t>86.12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Book Antiqua" pitchFamily="18" charset="0"/>
                        </a:rPr>
                        <a:t>73.13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3239"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>
                          <a:solidFill>
                            <a:schemeClr val="tx1"/>
                          </a:solidFill>
                          <a:latin typeface="Book Antiqua" pitchFamily="18" charset="0"/>
                          <a:cs typeface="Times New Roman" pitchFamily="18" charset="0"/>
                        </a:rPr>
                        <a:t>Total (B)</a:t>
                      </a:r>
                      <a:endParaRPr lang="en-IN" sz="1200" b="1" i="0" dirty="0">
                        <a:solidFill>
                          <a:schemeClr val="tx1"/>
                        </a:solidFill>
                        <a:latin typeface="Book Antiqua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Book Antiqua" pitchFamily="18" charset="0"/>
                        </a:rPr>
                        <a:t>11850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Book Antiqua" pitchFamily="18" charset="0"/>
                        </a:rPr>
                        <a:t>14713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Book Antiqua" pitchFamily="18" charset="0"/>
                        </a:rPr>
                        <a:t>11177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Book Antiqua" pitchFamily="18" charset="0"/>
                        </a:rPr>
                        <a:t>94.32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Book Antiqua" pitchFamily="18" charset="0"/>
                        </a:rPr>
                        <a:t>75.97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Book Antiqua" pitchFamily="18" charset="0"/>
                        </a:rPr>
                        <a:t>11900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Book Antiqua" pitchFamily="18" charset="0"/>
                        </a:rPr>
                        <a:t>15297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Book Antiqua" pitchFamily="18" charset="0"/>
                        </a:rPr>
                        <a:t>10653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Book Antiqua" pitchFamily="18" charset="0"/>
                        </a:rPr>
                        <a:t>89.52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Book Antiqua" pitchFamily="18" charset="0"/>
                        </a:rPr>
                        <a:t>69.64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3239"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>
                          <a:solidFill>
                            <a:schemeClr val="tx1"/>
                          </a:solidFill>
                          <a:latin typeface="Book Antiqua" pitchFamily="18" charset="0"/>
                          <a:cs typeface="Times New Roman" pitchFamily="18" charset="0"/>
                        </a:rPr>
                        <a:t>Diu</a:t>
                      </a:r>
                      <a:r>
                        <a:rPr lang="en-US" sz="1200" b="1" i="0" baseline="0" dirty="0">
                          <a:solidFill>
                            <a:schemeClr val="tx1"/>
                          </a:solidFill>
                          <a:latin typeface="Book Antiqua" pitchFamily="18" charset="0"/>
                          <a:cs typeface="Times New Roman" pitchFamily="18" charset="0"/>
                        </a:rPr>
                        <a:t> </a:t>
                      </a:r>
                      <a:endParaRPr lang="en-IN" sz="1200" b="1" i="0" dirty="0">
                        <a:solidFill>
                          <a:schemeClr val="tx1"/>
                        </a:solidFill>
                        <a:latin typeface="Book Antiqua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Book Antiqua" pitchFamily="18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Book Antiqua" pitchFamily="18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Book Antiqua" pitchFamily="18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Book Antiqua" pitchFamily="18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Book Antiqua" pitchFamily="18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Book Antiqua" pitchFamily="18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Book Antiqua" pitchFamily="18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Book Antiqua" pitchFamily="18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Book Antiqua" pitchFamily="18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Book Antiqua" pitchFamily="18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93239"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>
                          <a:solidFill>
                            <a:schemeClr val="tx1"/>
                          </a:solidFill>
                          <a:latin typeface="Book Antiqua" pitchFamily="18" charset="0"/>
                          <a:cs typeface="Times New Roman" pitchFamily="18" charset="0"/>
                        </a:rPr>
                        <a:t>Primary </a:t>
                      </a:r>
                      <a:endParaRPr lang="en-IN" sz="1200" b="1" i="0" dirty="0">
                        <a:solidFill>
                          <a:schemeClr val="tx1"/>
                        </a:solidFill>
                        <a:latin typeface="Book Antiqua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Book Antiqua" pitchFamily="18" charset="0"/>
                        </a:rPr>
                        <a:t>2100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Book Antiqua" pitchFamily="18" charset="0"/>
                        </a:rPr>
                        <a:t>2218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Book Antiqua" pitchFamily="18" charset="0"/>
                        </a:rPr>
                        <a:t>2081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Book Antiqua" pitchFamily="18" charset="0"/>
                        </a:rPr>
                        <a:t>99.10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Book Antiqua" pitchFamily="18" charset="0"/>
                        </a:rPr>
                        <a:t>93.82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Book Antiqua" pitchFamily="18" charset="0"/>
                        </a:rPr>
                        <a:t>2211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Book Antiqua" pitchFamily="18" charset="0"/>
                        </a:rPr>
                        <a:t>2310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Book Antiqua" pitchFamily="18" charset="0"/>
                        </a:rPr>
                        <a:t>2125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Book Antiqua" pitchFamily="18" charset="0"/>
                        </a:rPr>
                        <a:t>96.11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Book Antiqua" pitchFamily="18" charset="0"/>
                        </a:rPr>
                        <a:t>91.99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57089"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>
                          <a:solidFill>
                            <a:schemeClr val="tx1"/>
                          </a:solidFill>
                          <a:latin typeface="Book Antiqua" pitchFamily="18" charset="0"/>
                          <a:cs typeface="Times New Roman" pitchFamily="18" charset="0"/>
                        </a:rPr>
                        <a:t>Upper primary </a:t>
                      </a:r>
                      <a:endParaRPr lang="en-IN" sz="1200" b="1" i="0" dirty="0">
                        <a:solidFill>
                          <a:schemeClr val="tx1"/>
                        </a:solidFill>
                        <a:latin typeface="Book Antiqua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Book Antiqua" pitchFamily="18" charset="0"/>
                        </a:rPr>
                        <a:t>2050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Book Antiqua" pitchFamily="18" charset="0"/>
                        </a:rPr>
                        <a:t>1896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Book Antiqua" pitchFamily="18" charset="0"/>
                        </a:rPr>
                        <a:t>1750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Book Antiqua" pitchFamily="18" charset="0"/>
                        </a:rPr>
                        <a:t>85.37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Book Antiqua" pitchFamily="18" charset="0"/>
                        </a:rPr>
                        <a:t>92.30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Book Antiqua" pitchFamily="18" charset="0"/>
                        </a:rPr>
                        <a:t>1889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Book Antiqua" pitchFamily="18" charset="0"/>
                        </a:rPr>
                        <a:t>1853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Book Antiqua" pitchFamily="18" charset="0"/>
                        </a:rPr>
                        <a:t>1659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Book Antiqua" pitchFamily="18" charset="0"/>
                        </a:rPr>
                        <a:t>87.82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Book Antiqua" pitchFamily="18" charset="0"/>
                        </a:rPr>
                        <a:t>89.53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93239"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>
                          <a:solidFill>
                            <a:schemeClr val="tx1"/>
                          </a:solidFill>
                          <a:latin typeface="Book Antiqua" pitchFamily="18" charset="0"/>
                          <a:cs typeface="Times New Roman" pitchFamily="18" charset="0"/>
                        </a:rPr>
                        <a:t>Total (C)</a:t>
                      </a:r>
                      <a:endParaRPr lang="en-IN" sz="1200" b="1" i="0" dirty="0">
                        <a:solidFill>
                          <a:schemeClr val="tx1"/>
                        </a:solidFill>
                        <a:latin typeface="Book Antiqua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Book Antiqua" pitchFamily="18" charset="0"/>
                        </a:rPr>
                        <a:t>4150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Book Antiqua" pitchFamily="18" charset="0"/>
                        </a:rPr>
                        <a:t>4114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Book Antiqua" pitchFamily="18" charset="0"/>
                        </a:rPr>
                        <a:t>3831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Book Antiqua" pitchFamily="18" charset="0"/>
                        </a:rPr>
                        <a:t>92.31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Book Antiqua" pitchFamily="18" charset="0"/>
                        </a:rPr>
                        <a:t>93.12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Book Antiqua" pitchFamily="18" charset="0"/>
                        </a:rPr>
                        <a:t>4100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Book Antiqua" pitchFamily="18" charset="0"/>
                        </a:rPr>
                        <a:t>4163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Book Antiqua" pitchFamily="18" charset="0"/>
                        </a:rPr>
                        <a:t>3784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Book Antiqua" pitchFamily="18" charset="0"/>
                        </a:rPr>
                        <a:t>92.29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Book Antiqua" pitchFamily="18" charset="0"/>
                        </a:rPr>
                        <a:t>90.90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557089"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>
                          <a:solidFill>
                            <a:schemeClr val="tx1"/>
                          </a:solidFill>
                          <a:latin typeface="Book Antiqua" pitchFamily="18" charset="0"/>
                          <a:cs typeface="Times New Roman" pitchFamily="18" charset="0"/>
                        </a:rPr>
                        <a:t>Grand Total</a:t>
                      </a:r>
                      <a:r>
                        <a:rPr lang="en-US" sz="1200" b="1" i="0" baseline="0" dirty="0">
                          <a:solidFill>
                            <a:schemeClr val="tx1"/>
                          </a:solidFill>
                          <a:latin typeface="Book Antiqua" pitchFamily="18" charset="0"/>
                          <a:cs typeface="Times New Roman" pitchFamily="18" charset="0"/>
                        </a:rPr>
                        <a:t> </a:t>
                      </a:r>
                      <a:endParaRPr lang="en-IN" sz="1200" b="1" i="0" dirty="0">
                        <a:solidFill>
                          <a:schemeClr val="tx1"/>
                        </a:solidFill>
                        <a:latin typeface="Book Antiqua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Book Antiqua" pitchFamily="18" charset="0"/>
                        </a:rPr>
                        <a:t>51780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Book Antiqua" pitchFamily="18" charset="0"/>
                        </a:rPr>
                        <a:t>61694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Book Antiqua" pitchFamily="18" charset="0"/>
                        </a:rPr>
                        <a:t>47395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Book Antiqua" pitchFamily="18" charset="0"/>
                        </a:rPr>
                        <a:t>91.53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Book Antiqua" pitchFamily="18" charset="0"/>
                        </a:rPr>
                        <a:t>76.82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Book Antiqua" pitchFamily="18" charset="0"/>
                        </a:rPr>
                        <a:t>50000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Book Antiqua" pitchFamily="18" charset="0"/>
                        </a:rPr>
                        <a:t>63274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Book Antiqua" pitchFamily="18" charset="0"/>
                        </a:rPr>
                        <a:t>48042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Book Antiqua" pitchFamily="18" charset="0"/>
                        </a:rPr>
                        <a:t>96.08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Book Antiqua" pitchFamily="18" charset="0"/>
                        </a:rPr>
                        <a:t>75.93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342106"/>
          </a:xfrm>
          <a:ln>
            <a:solidFill>
              <a:schemeClr val="accent2"/>
            </a:solidFill>
          </a:ln>
        </p:spPr>
        <p:txBody>
          <a:bodyPr>
            <a:noAutofit/>
          </a:bodyPr>
          <a:lstStyle/>
          <a:p>
            <a:r>
              <a:rPr lang="en-US" sz="2400" b="1" dirty="0">
                <a:latin typeface="Book Antiqua" pitchFamily="18" charset="0"/>
                <a:cs typeface="Times New Roman" pitchFamily="18" charset="0"/>
              </a:rPr>
              <a:t>Student taken Part in 2019-20                            </a:t>
            </a:r>
            <a:r>
              <a:rPr lang="en-US" sz="1600" b="1" dirty="0">
                <a:latin typeface="Book Antiqua" pitchFamily="18" charset="0"/>
                <a:cs typeface="Times New Roman" pitchFamily="18" charset="0"/>
              </a:rPr>
              <a:t>31.03.2020</a:t>
            </a:r>
            <a:endParaRPr lang="en-US" sz="1600" dirty="0">
              <a:latin typeface="Book Antiqua" pitchFamily="18" charset="0"/>
            </a:endParaRPr>
          </a:p>
        </p:txBody>
      </p:sp>
      <p:graphicFrame>
        <p:nvGraphicFramePr>
          <p:cNvPr id="7" name="Content Placeholder 3"/>
          <p:cNvGraphicFramePr>
            <a:graphicFrameLocks noGrp="1"/>
          </p:cNvGraphicFramePr>
          <p:nvPr>
            <p:ph idx="1"/>
          </p:nvPr>
        </p:nvGraphicFramePr>
        <p:xfrm>
          <a:off x="381000" y="914400"/>
          <a:ext cx="8229600" cy="5334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D&amp;NH</a:t>
                      </a:r>
                      <a:endParaRPr lang="en-IN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PA</a:t>
                      </a:r>
                      <a:r>
                        <a:rPr lang="en-US" sz="1600" b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B approved</a:t>
                      </a:r>
                      <a:endParaRPr lang="en-IN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Times New Roman" pitchFamily="18" charset="0"/>
                          <a:cs typeface="Times New Roman" pitchFamily="18" charset="0"/>
                        </a:rPr>
                        <a:t>Enrollment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Times New Roman" pitchFamily="18" charset="0"/>
                          <a:cs typeface="Times New Roman" pitchFamily="18" charset="0"/>
                        </a:rPr>
                        <a:t>Opted Children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Times New Roman" pitchFamily="18" charset="0"/>
                          <a:cs typeface="Times New Roman" pitchFamily="18" charset="0"/>
                        </a:rPr>
                        <a:t>% Against Enrollment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r>
                        <a:rPr lang="en-US" sz="16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Against PAB</a:t>
                      </a:r>
                      <a:endParaRPr lang="en-US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Times New Roman" pitchFamily="18" charset="0"/>
                          <a:cs typeface="Times New Roman" pitchFamily="18" charset="0"/>
                        </a:rPr>
                        <a:t>Primary</a:t>
                      </a:r>
                      <a:endParaRPr lang="en-IN" sz="1600" b="1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latin typeface="Book Antiqua" pitchFamily="18" charset="0"/>
                        </a:rPr>
                        <a:t>23000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latin typeface="Book Antiqua" pitchFamily="18" charset="0"/>
                        </a:rPr>
                        <a:t>30036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latin typeface="Book Antiqua" pitchFamily="18" charset="0"/>
                        </a:rPr>
                        <a:t>23375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Book Antiqua" pitchFamily="18" charset="0"/>
                        </a:rPr>
                        <a:t>77.82%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Book Antiqua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Book Antiqua" pitchFamily="18" charset="0"/>
                        </a:rPr>
                        <a:t>101.63%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Book Antiqua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Times New Roman" pitchFamily="18" charset="0"/>
                          <a:cs typeface="Times New Roman" pitchFamily="18" charset="0"/>
                        </a:rPr>
                        <a:t>Upper</a:t>
                      </a:r>
                      <a:r>
                        <a:rPr lang="en-US" sz="1600" baseline="0" dirty="0">
                          <a:latin typeface="Times New Roman" pitchFamily="18" charset="0"/>
                          <a:cs typeface="Times New Roman" pitchFamily="18" charset="0"/>
                        </a:rPr>
                        <a:t> primary</a:t>
                      </a:r>
                      <a:endParaRPr lang="en-IN" sz="1600" b="1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latin typeface="Book Antiqua" pitchFamily="18" charset="0"/>
                        </a:rPr>
                        <a:t> 11000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latin typeface="Book Antiqua" pitchFamily="18" charset="0"/>
                        </a:rPr>
                        <a:t>13778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latin typeface="Book Antiqua" pitchFamily="18" charset="0"/>
                        </a:rPr>
                        <a:t>10230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Book Antiqua" pitchFamily="18" charset="0"/>
                        </a:rPr>
                        <a:t>74.25 %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Book Antiqua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Book Antiqua" pitchFamily="18" charset="0"/>
                        </a:rPr>
                        <a:t>93.00 %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Times New Roman" pitchFamily="18" charset="0"/>
                          <a:cs typeface="Times New Roman" pitchFamily="18" charset="0"/>
                        </a:rPr>
                        <a:t>Total (A)</a:t>
                      </a:r>
                      <a:endParaRPr lang="en-IN" sz="1600" b="1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Book Antiqua" pitchFamily="18" charset="0"/>
                        </a:rPr>
                        <a:t>34000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latin typeface="Book Antiqua" pitchFamily="18" charset="0"/>
                        </a:rPr>
                        <a:t>43814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latin typeface="Book Antiqua" pitchFamily="18" charset="0"/>
                        </a:rPr>
                        <a:t>33605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Book Antiqua" pitchFamily="18" charset="0"/>
                        </a:rPr>
                        <a:t>76.70 %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Book Antiqua" pitchFamily="18" charset="0"/>
                        </a:rPr>
                        <a:t>98.84 %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en-US" sz="1600" b="1" i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Daman</a:t>
                      </a:r>
                      <a:r>
                        <a:rPr lang="en-US" sz="1600" b="1" i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IN" sz="1600" b="1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Book Antiqua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latin typeface="Book Antiqua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latin typeface="Book Antiqua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Book Antiqua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Book Antiqua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Primary </a:t>
                      </a:r>
                      <a:endParaRPr lang="en-IN" sz="1600" b="0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latin typeface="Book Antiqua" pitchFamily="18" charset="0"/>
                        </a:rPr>
                        <a:t>7239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latin typeface="Book Antiqua" pitchFamily="18" charset="0"/>
                        </a:rPr>
                        <a:t>9808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latin typeface="Book Antiqua" pitchFamily="18" charset="0"/>
                        </a:rPr>
                        <a:t>6639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Book Antiqua" pitchFamily="18" charset="0"/>
                        </a:rPr>
                        <a:t>67.69%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Book Antiqua" pitchFamily="18" charset="0"/>
                        </a:rPr>
                        <a:t>91.71%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Upper primary </a:t>
                      </a:r>
                      <a:endParaRPr lang="en-IN" sz="1600" b="0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latin typeface="Book Antiqua" pitchFamily="18" charset="0"/>
                        </a:rPr>
                        <a:t>4661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latin typeface="Book Antiqua" pitchFamily="18" charset="0"/>
                        </a:rPr>
                        <a:t>5489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latin typeface="Book Antiqua" pitchFamily="18" charset="0"/>
                        </a:rPr>
                        <a:t>4014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Book Antiqua" pitchFamily="18" charset="0"/>
                        </a:rPr>
                        <a:t>73.13%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Book Antiqua" pitchFamily="18" charset="0"/>
                        </a:rPr>
                        <a:t>86.12%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Total (B)</a:t>
                      </a:r>
                      <a:endParaRPr lang="en-IN" sz="1600" b="0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Book Antiqua" pitchFamily="18" charset="0"/>
                        </a:rPr>
                        <a:t>11900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latin typeface="Book Antiqua" pitchFamily="18" charset="0"/>
                        </a:rPr>
                        <a:t>15297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latin typeface="Book Antiqua" pitchFamily="18" charset="0"/>
                        </a:rPr>
                        <a:t>10653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Book Antiqua" pitchFamily="18" charset="0"/>
                        </a:rPr>
                        <a:t>69.64%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Book Antiqua" pitchFamily="18" charset="0"/>
                        </a:rPr>
                        <a:t>89.52%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en-US" sz="1600" b="1" i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Diu</a:t>
                      </a:r>
                      <a:r>
                        <a:rPr lang="en-US" sz="1600" b="1" i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IN" sz="1600" b="1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Book Antiqua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latin typeface="Book Antiqua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latin typeface="Book Antiqua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Book Antiqua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Book Antiqua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Primary </a:t>
                      </a:r>
                      <a:endParaRPr lang="en-IN" sz="1600" b="0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latin typeface="Book Antiqua" pitchFamily="18" charset="0"/>
                        </a:rPr>
                        <a:t>2211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latin typeface="Book Antiqua" pitchFamily="18" charset="0"/>
                        </a:rPr>
                        <a:t>2310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latin typeface="Book Antiqua" pitchFamily="18" charset="0"/>
                        </a:rPr>
                        <a:t>2125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Book Antiqua" pitchFamily="18" charset="0"/>
                        </a:rPr>
                        <a:t>91.99%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Book Antiqua" pitchFamily="18" charset="0"/>
                        </a:rPr>
                        <a:t>99.77%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Upper primary </a:t>
                      </a:r>
                      <a:endParaRPr lang="en-IN" sz="1600" b="0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latin typeface="Book Antiqua" pitchFamily="18" charset="0"/>
                        </a:rPr>
                        <a:t>1889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latin typeface="Book Antiqua" pitchFamily="18" charset="0"/>
                        </a:rPr>
                        <a:t>1853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latin typeface="Book Antiqua" pitchFamily="18" charset="0"/>
                        </a:rPr>
                        <a:t>1659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Book Antiqua" pitchFamily="18" charset="0"/>
                        </a:rPr>
                        <a:t>89.53%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Book Antiqua" pitchFamily="18" charset="0"/>
                        </a:rPr>
                        <a:t>87.82%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Total (C)</a:t>
                      </a:r>
                      <a:endParaRPr lang="en-IN" sz="1600" b="0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Book Antiqua" pitchFamily="18" charset="0"/>
                        </a:rPr>
                        <a:t>4100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latin typeface="Book Antiqua" pitchFamily="18" charset="0"/>
                        </a:rPr>
                        <a:t>4163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latin typeface="Book Antiqua" pitchFamily="18" charset="0"/>
                        </a:rPr>
                        <a:t>3784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Book Antiqua" pitchFamily="18" charset="0"/>
                        </a:rPr>
                        <a:t>90.90%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Book Antiqua" pitchFamily="18" charset="0"/>
                        </a:rPr>
                        <a:t>92.29%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Grand Total</a:t>
                      </a:r>
                      <a:r>
                        <a:rPr lang="en-US" sz="1600" b="0" i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IN" sz="1600" b="0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Book Antiqua" pitchFamily="18" charset="0"/>
                        </a:rPr>
                        <a:t>50000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latin typeface="Book Antiqua" pitchFamily="18" charset="0"/>
                        </a:rPr>
                        <a:t>63274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latin typeface="Book Antiqua" pitchFamily="18" charset="0"/>
                        </a:rPr>
                        <a:t>48042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Book Antiqua" pitchFamily="18" charset="0"/>
                        </a:rPr>
                        <a:t>75.93%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Book Antiqua" pitchFamily="18" charset="0"/>
                        </a:rPr>
                        <a:t>96.08%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572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800" dirty="0"/>
              <a:t>Food-grain details (Figure in MTs)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533400" y="533400"/>
          <a:ext cx="8229600" cy="29844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8841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District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Allotment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Op. Bal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Lifted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Utilize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Clo</a:t>
                      </a:r>
                      <a:r>
                        <a:rPr lang="en-US" dirty="0"/>
                        <a:t>. Bal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136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D&amp;NH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948.00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26.77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623.34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648.06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2.05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419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Daman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332.99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25.93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229.61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294.97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-39.43*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1033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Diu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118.05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18.29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108.36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106.58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20.07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1033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Total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entury Gothic"/>
                        </a:rPr>
                        <a:t>1399.04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entury Gothic"/>
                        </a:rPr>
                        <a:t>70.99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entury Gothic"/>
                        </a:rPr>
                        <a:t>961.31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entury Gothic"/>
                        </a:rPr>
                        <a:t>1049.61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entury Gothic"/>
                        </a:rPr>
                        <a:t>-17.31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8416">
                <a:tc gridSpan="6"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Note: - Daman District has utilized 50 MTs rice from</a:t>
                      </a:r>
                      <a:r>
                        <a:rPr lang="en-US" baseline="0" dirty="0"/>
                        <a:t> the1st QTR of 2020-21.</a:t>
                      </a:r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685800" y="3429000"/>
            <a:ext cx="8229600" cy="457200"/>
          </a:xfrm>
          <a:prstGeom prst="rect">
            <a:avLst/>
          </a:prstGeom>
        </p:spPr>
        <p:txBody>
          <a:bodyPr vert="horz" anchor="ctr">
            <a:normAutofit fontScale="92500" lnSpcReduction="10000"/>
          </a:bodyPr>
          <a:lstStyle/>
          <a:p>
            <a:pPr marL="484632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			</a:t>
            </a:r>
            <a:r>
              <a:rPr kumimoji="0" lang="en-US" sz="2400" b="0" i="0" u="none" strike="noStrike" kern="1200" cap="none" spc="0" normalizeH="0" baseline="0" noProof="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Payment to FCI</a:t>
            </a:r>
            <a:endParaRPr kumimoji="0" lang="en-US" sz="2800" b="0" i="0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1">
                  <a:tint val="83000"/>
                  <a:satMod val="1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6" name="Content Placeholder 3"/>
          <p:cNvGraphicFramePr>
            <a:graphicFrameLocks/>
          </p:cNvGraphicFramePr>
          <p:nvPr/>
        </p:nvGraphicFramePr>
        <p:xfrm>
          <a:off x="685800" y="3886201"/>
          <a:ext cx="7924800" cy="28417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1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0154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District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Lifted (in MTs)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Bill Raised </a:t>
                      </a:r>
                    </a:p>
                    <a:p>
                      <a:pPr algn="ctr"/>
                      <a:r>
                        <a:rPr lang="en-US" dirty="0"/>
                        <a:t>(Rs. In </a:t>
                      </a:r>
                      <a:r>
                        <a:rPr lang="en-US" dirty="0" err="1"/>
                        <a:t>Lakhs</a:t>
                      </a:r>
                      <a:r>
                        <a:rPr lang="en-US" dirty="0"/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Bill Paid </a:t>
                      </a:r>
                    </a:p>
                    <a:p>
                      <a:pPr algn="ctr"/>
                      <a:r>
                        <a:rPr lang="en-US" dirty="0"/>
                        <a:t>(Rs. In </a:t>
                      </a:r>
                      <a:r>
                        <a:rPr lang="en-US" dirty="0" err="1"/>
                        <a:t>Lakhs</a:t>
                      </a:r>
                      <a:r>
                        <a:rPr lang="en-US" dirty="0"/>
                        <a:t>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911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D&amp;NH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623.34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18.89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18.89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491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Daman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229.61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6.96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6.96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881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Diu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108.36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3.25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3.25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8811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Total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entury Gothic"/>
                        </a:rPr>
                        <a:t>961.31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entury Gothic"/>
                        </a:rPr>
                        <a:t>29.10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entury Gothic"/>
                        </a:rPr>
                        <a:t>29.10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991600" cy="914400"/>
          </a:xfrm>
        </p:spPr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eaLnBrk="1" hangingPunct="1"/>
            <a:r>
              <a:rPr lang="en-US" sz="1600" b="1" u="sng" dirty="0">
                <a:ln w="11430"/>
                <a:solidFill>
                  <a:schemeClr val="accent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k Antiqua" pitchFamily="18" charset="0"/>
              </a:rPr>
              <a:t>Component wise Central Share Allotment Released &amp; Expenditure for the year 2019-20</a:t>
            </a:r>
            <a:r>
              <a:rPr lang="en-US" sz="2400" b="1" dirty="0">
                <a:ln w="11430"/>
                <a:solidFill>
                  <a:schemeClr val="accent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k Antiqua" pitchFamily="18" charset="0"/>
              </a:rPr>
              <a:t>	</a:t>
            </a:r>
            <a:r>
              <a:rPr lang="en-US" sz="2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k Antiqua" pitchFamily="18" charset="0"/>
              </a:rPr>
              <a:t>				</a:t>
            </a:r>
            <a:r>
              <a:rPr lang="en-US" sz="2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k Antiqua" pitchFamily="18" charset="0"/>
              </a:rPr>
              <a:t>               </a:t>
            </a:r>
            <a:r>
              <a:rPr lang="en-US" sz="1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k Antiqua" pitchFamily="18" charset="0"/>
              </a:rPr>
              <a:t>(Amount. In </a:t>
            </a:r>
            <a:r>
              <a:rPr lang="en-US" sz="14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k Antiqua" pitchFamily="18" charset="0"/>
              </a:rPr>
              <a:t>Lakh</a:t>
            </a:r>
            <a:r>
              <a:rPr lang="en-US" sz="16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k Antiqua" pitchFamily="18" charset="0"/>
              </a:rPr>
              <a:t>)</a:t>
            </a:r>
            <a:endParaRPr lang="en-US" sz="48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Book Antiqua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914400"/>
          <a:ext cx="8458199" cy="579588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355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21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857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438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438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6953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2763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34572">
                <a:tc>
                  <a:txBody>
                    <a:bodyPr/>
                    <a:lstStyle/>
                    <a:p>
                      <a:pPr algn="l"/>
                      <a:endParaRPr lang="en-US" sz="14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Book Antiqua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Book Antiqua" pitchFamily="18" charset="0"/>
                        </a:rPr>
                        <a:t>Cost of</a:t>
                      </a:r>
                      <a:r>
                        <a:rPr lang="en-US" sz="1400" b="1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Book Antiqua" pitchFamily="18" charset="0"/>
                        </a:rPr>
                        <a:t> food Grains</a:t>
                      </a:r>
                      <a:endParaRPr lang="en-US" sz="14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Book Antiqua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Book Antiqua" pitchFamily="18" charset="0"/>
                        </a:rPr>
                        <a:t>Cooking cost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Book Antiqua" pitchFamily="18" charset="0"/>
                        </a:rPr>
                        <a:t>Honorarium to CCH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Book Antiqua" pitchFamily="18" charset="0"/>
                        </a:rPr>
                        <a:t>Transport</a:t>
                      </a:r>
                    </a:p>
                    <a:p>
                      <a:pPr algn="ctr"/>
                      <a:r>
                        <a:rPr lang="en-US" sz="14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Book Antiqua" pitchFamily="18" charset="0"/>
                        </a:rPr>
                        <a:t>Assistant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Book Antiqua" pitchFamily="18" charset="0"/>
                        </a:rPr>
                        <a:t>MME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Book Antiqua" pitchFamily="18" charset="0"/>
                        </a:rPr>
                        <a:t>Total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9489"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Book Antiqua" pitchFamily="18" charset="0"/>
                        </a:rPr>
                        <a:t>D&amp;NH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IN" sz="1600" b="0" i="0" u="none" strike="noStrike" dirty="0">
                        <a:solidFill>
                          <a:srgbClr val="000000"/>
                        </a:solidFill>
                        <a:latin typeface="Book Antiqua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endParaRPr lang="en-IN" sz="1600" b="0" i="0" u="none" strike="noStrike" dirty="0">
                        <a:solidFill>
                          <a:srgbClr val="000000"/>
                        </a:solidFill>
                        <a:latin typeface="Book Antiqua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endParaRPr lang="en-IN" sz="1600" b="0" i="0" u="none" strike="noStrike" dirty="0">
                        <a:solidFill>
                          <a:srgbClr val="000000"/>
                        </a:solidFill>
                        <a:latin typeface="Book Antiqua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endParaRPr lang="en-IN" sz="1600" b="0" i="0" u="none" strike="noStrike" dirty="0">
                        <a:solidFill>
                          <a:srgbClr val="000000"/>
                        </a:solidFill>
                        <a:latin typeface="Book Antiqua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endParaRPr lang="en-IN" sz="1600" b="0" i="0" u="none" strike="noStrike" dirty="0">
                        <a:solidFill>
                          <a:srgbClr val="000000"/>
                        </a:solidFill>
                        <a:latin typeface="Book Antiqua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endParaRPr lang="en-IN" sz="1600" b="1" i="0" u="none" strike="noStrike" dirty="0">
                        <a:solidFill>
                          <a:srgbClr val="000000"/>
                        </a:solidFill>
                        <a:latin typeface="Book Antiqua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9489"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Book Antiqua" pitchFamily="18" charset="0"/>
                        </a:rPr>
                        <a:t>Allotment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Book Antiqua" pitchFamily="18" charset="0"/>
                        </a:rPr>
                        <a:t>28.73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Book Antiqua" pitchFamily="18" charset="0"/>
                        </a:rPr>
                        <a:t>424.43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Book Antiqua" pitchFamily="18" charset="0"/>
                        </a:rPr>
                        <a:t>92.60</a:t>
                      </a:r>
                      <a:endParaRPr lang="en-IN" sz="1600" b="0" i="0" u="none" strike="noStrike" dirty="0">
                        <a:solidFill>
                          <a:srgbClr val="000000"/>
                        </a:solidFill>
                        <a:latin typeface="Book Antiqua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Book Antiqua" pitchFamily="18" charset="0"/>
                        </a:rPr>
                        <a:t>13.27</a:t>
                      </a:r>
                      <a:endParaRPr lang="en-IN" sz="1600" b="0" i="0" u="none" strike="noStrike" dirty="0">
                        <a:solidFill>
                          <a:srgbClr val="000000"/>
                        </a:solidFill>
                        <a:latin typeface="Book Antiqua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Book Antiqua" pitchFamily="18" charset="0"/>
                        </a:rPr>
                        <a:t>14.75</a:t>
                      </a:r>
                      <a:endParaRPr lang="en-IN" sz="1600" b="0" i="0" u="none" strike="noStrike" dirty="0">
                        <a:solidFill>
                          <a:srgbClr val="000000"/>
                        </a:solidFill>
                        <a:latin typeface="Book Antiqua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Book Antiqua" pitchFamily="18" charset="0"/>
                        </a:rPr>
                        <a:t>573.78</a:t>
                      </a:r>
                      <a:endParaRPr lang="en-IN" sz="1600" b="0" i="0" u="none" strike="noStrike" dirty="0">
                        <a:solidFill>
                          <a:srgbClr val="000000"/>
                        </a:solidFill>
                        <a:latin typeface="Book Antiqua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9489"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Book Antiqua" pitchFamily="18" charset="0"/>
                        </a:rPr>
                        <a:t>Release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Book Antiqua" pitchFamily="18" charset="0"/>
                        </a:rPr>
                        <a:t>27.90</a:t>
                      </a:r>
                      <a:endParaRPr lang="en-IN" sz="1600" b="0" i="0" u="none" strike="noStrike" dirty="0">
                        <a:solidFill>
                          <a:srgbClr val="000000"/>
                        </a:solidFill>
                        <a:latin typeface="Book Antiqua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Book Antiqua" pitchFamily="18" charset="0"/>
                        </a:rPr>
                        <a:t>424.44</a:t>
                      </a:r>
                      <a:endParaRPr lang="en-IN" sz="1600" b="0" i="0" u="none" strike="noStrike" dirty="0">
                        <a:solidFill>
                          <a:srgbClr val="000000"/>
                        </a:solidFill>
                        <a:latin typeface="Book Antiqua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Book Antiqua" pitchFamily="18" charset="0"/>
                        </a:rPr>
                        <a:t>92.60</a:t>
                      </a:r>
                      <a:endParaRPr lang="en-IN" sz="1600" b="0" i="0" u="none" strike="noStrike" dirty="0">
                        <a:solidFill>
                          <a:srgbClr val="000000"/>
                        </a:solidFill>
                        <a:latin typeface="Book Antiqua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Book Antiqua" pitchFamily="18" charset="0"/>
                        </a:rPr>
                        <a:t>12.89</a:t>
                      </a:r>
                      <a:endParaRPr lang="en-IN" sz="1600" b="0" i="0" u="none" strike="noStrike" dirty="0">
                        <a:solidFill>
                          <a:srgbClr val="000000"/>
                        </a:solidFill>
                        <a:latin typeface="Book Antiqua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Book Antiqua" pitchFamily="18" charset="0"/>
                        </a:rPr>
                        <a:t>15.06</a:t>
                      </a:r>
                      <a:endParaRPr lang="en-IN" sz="1600" b="0" i="0" u="none" strike="noStrike" dirty="0">
                        <a:solidFill>
                          <a:srgbClr val="000000"/>
                        </a:solidFill>
                        <a:latin typeface="Book Antiqua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Book Antiqua" pitchFamily="18" charset="0"/>
                        </a:rPr>
                        <a:t>572.89</a:t>
                      </a:r>
                      <a:endParaRPr lang="en-IN" sz="1600" b="0" i="0" u="none" strike="noStrike" dirty="0">
                        <a:solidFill>
                          <a:srgbClr val="000000"/>
                        </a:solidFill>
                        <a:latin typeface="Book Antiqua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9489"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Book Antiqua" pitchFamily="18" charset="0"/>
                        </a:rPr>
                        <a:t>Expenditure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latin typeface="Book Antiqua" pitchFamily="18" charset="0"/>
                        </a:rPr>
                        <a:t>18.89</a:t>
                      </a:r>
                      <a:endParaRPr lang="en-IN" sz="1600" b="0" i="0" u="none" strike="noStrike" dirty="0">
                        <a:solidFill>
                          <a:schemeClr val="tx1"/>
                        </a:solidFill>
                        <a:latin typeface="Book Antiqua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Book Antiqua" pitchFamily="18" charset="0"/>
                        </a:rPr>
                        <a:t>416.06</a:t>
                      </a:r>
                      <a:endParaRPr lang="en-IN" sz="1600" b="0" i="0" u="none" strike="noStrike" dirty="0">
                        <a:solidFill>
                          <a:srgbClr val="000000"/>
                        </a:solidFill>
                        <a:latin typeface="Book Antiqua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latin typeface="Book Antiqua" pitchFamily="18" charset="0"/>
                        </a:rPr>
                        <a:t>88.98</a:t>
                      </a:r>
                      <a:endParaRPr lang="en-IN" sz="1600" b="0" i="0" u="none" strike="noStrike" dirty="0">
                        <a:latin typeface="Book Antiqua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latin typeface="Book Antiqua" pitchFamily="18" charset="0"/>
                        </a:rPr>
                        <a:t>6.77</a:t>
                      </a:r>
                      <a:endParaRPr lang="en-IN" sz="1600" b="0" i="0" u="none" strike="noStrike" dirty="0">
                        <a:latin typeface="Book Antiqua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latin typeface="Book Antiqua" pitchFamily="18" charset="0"/>
                        </a:rPr>
                        <a:t>15.06</a:t>
                      </a:r>
                      <a:endParaRPr lang="en-IN" sz="1600" b="0" i="0" u="none" strike="noStrike" dirty="0">
                        <a:latin typeface="Book Antiqua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600" b="0" i="0" u="none" strike="noStrike" dirty="0">
                          <a:latin typeface="Book Antiqua" pitchFamily="18" charset="0"/>
                        </a:rPr>
                        <a:t>545.76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9489"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Book Antiqua" pitchFamily="18" charset="0"/>
                        </a:rPr>
                        <a:t>Daman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IN" sz="1600" b="1" i="0" u="none" strike="noStrike" dirty="0">
                        <a:solidFill>
                          <a:srgbClr val="000000"/>
                        </a:solidFill>
                        <a:latin typeface="Book Antiqua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IN" sz="1600" b="1" i="0" u="none" strike="noStrike" dirty="0">
                        <a:solidFill>
                          <a:srgbClr val="000000"/>
                        </a:solidFill>
                        <a:latin typeface="Book Antiqua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IN" sz="1600" b="0" i="0" u="none" strike="noStrike" dirty="0">
                        <a:latin typeface="Book Antiqua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IN" sz="1600" b="0" i="0" u="none" strike="noStrike" dirty="0">
                        <a:latin typeface="Book Antiqua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IN" sz="1600" b="0" i="0" u="none" strike="noStrike" dirty="0">
                        <a:latin typeface="Book Antiqua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IN" sz="1600" b="0" i="0" u="none" strike="noStrike" dirty="0">
                        <a:latin typeface="Book Antiqua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9489"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Book Antiqua" pitchFamily="18" charset="0"/>
                        </a:rPr>
                        <a:t>Allotment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Book Antiqua" pitchFamily="18" charset="0"/>
                        </a:rPr>
                        <a:t>10.08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latin typeface="Book Antiqua" pitchFamily="18" charset="0"/>
                        </a:rPr>
                        <a:t>144.68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latin typeface="Book Antiqua" pitchFamily="18" charset="0"/>
                        </a:rPr>
                        <a:t>21.00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latin typeface="Book Antiqua" pitchFamily="18" charset="0"/>
                        </a:rPr>
                        <a:t>4.33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latin typeface="Book Antiqua" pitchFamily="18" charset="0"/>
                        </a:rPr>
                        <a:t>4.86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latin typeface="Book Antiqua" pitchFamily="18" charset="0"/>
                        </a:rPr>
                        <a:t>184.95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9489"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Book Antiqua" pitchFamily="18" charset="0"/>
                        </a:rPr>
                        <a:t>Release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Book Antiqua" pitchFamily="18" charset="0"/>
                        </a:rPr>
                        <a:t>9.15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latin typeface="Book Antiqua" pitchFamily="18" charset="0"/>
                        </a:rPr>
                        <a:t>149.52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latin typeface="Book Antiqua" pitchFamily="18" charset="0"/>
                        </a:rPr>
                        <a:t>21.00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latin typeface="Book Antiqua" pitchFamily="18" charset="0"/>
                        </a:rPr>
                        <a:t>3.92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latin typeface="Book Antiqua" pitchFamily="18" charset="0"/>
                        </a:rPr>
                        <a:t>5.02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latin typeface="Book Antiqua" pitchFamily="18" charset="0"/>
                        </a:rPr>
                        <a:t>188.61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9489"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Book Antiqua" pitchFamily="18" charset="0"/>
                        </a:rPr>
                        <a:t>Expenditure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latin typeface="Book Antiqua" pitchFamily="18" charset="0"/>
                        </a:rPr>
                        <a:t>6.96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latin typeface="Book Antiqua" pitchFamily="18" charset="0"/>
                        </a:rPr>
                        <a:t>132.05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latin typeface="Book Antiqua" pitchFamily="18" charset="0"/>
                        </a:rPr>
                        <a:t>18.62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latin typeface="Book Antiqua" pitchFamily="18" charset="0"/>
                        </a:rPr>
                        <a:t>2.90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latin typeface="Book Antiqua" pitchFamily="18" charset="0"/>
                        </a:rPr>
                        <a:t>5.02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latin typeface="Book Antiqua" pitchFamily="18" charset="0"/>
                        </a:rPr>
                        <a:t>165.55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9489"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Book Antiqua" pitchFamily="18" charset="0"/>
                        </a:rPr>
                        <a:t>DIU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latin typeface="Book Antiqua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latin typeface="Book Antiqua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latin typeface="Book Antiqua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latin typeface="Book Antiqua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latin typeface="Book Antiqua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latin typeface="Book Antiqua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9489"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Book Antiqua" pitchFamily="18" charset="0"/>
                        </a:rPr>
                        <a:t>Allotment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latin typeface="Book Antiqua" pitchFamily="18" charset="0"/>
                        </a:rPr>
                        <a:t>3.58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latin typeface="Book Antiqua" pitchFamily="18" charset="0"/>
                        </a:rPr>
                        <a:t>51.29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latin typeface="Book Antiqua" pitchFamily="18" charset="0"/>
                        </a:rPr>
                        <a:t>11.00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latin typeface="Book Antiqua" pitchFamily="18" charset="0"/>
                        </a:rPr>
                        <a:t>1.54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latin typeface="Book Antiqua" pitchFamily="18" charset="0"/>
                        </a:rPr>
                        <a:t>1.83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latin typeface="Book Antiqua" pitchFamily="18" charset="0"/>
                        </a:rPr>
                        <a:t>69.24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9489"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Book Antiqua" pitchFamily="18" charset="0"/>
                        </a:rPr>
                        <a:t>Release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latin typeface="Book Antiqua" pitchFamily="18" charset="0"/>
                        </a:rPr>
                        <a:t>3.18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latin typeface="Book Antiqua" pitchFamily="18" charset="0"/>
                        </a:rPr>
                        <a:t>52.41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latin typeface="Book Antiqua" pitchFamily="18" charset="0"/>
                        </a:rPr>
                        <a:t>11.00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latin typeface="Book Antiqua" pitchFamily="18" charset="0"/>
                        </a:rPr>
                        <a:t>1.36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latin typeface="Book Antiqua" pitchFamily="18" charset="0"/>
                        </a:rPr>
                        <a:t>1.77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latin typeface="Book Antiqua" pitchFamily="18" charset="0"/>
                        </a:rPr>
                        <a:t>69.72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09489"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Book Antiqua" pitchFamily="18" charset="0"/>
                        </a:rPr>
                        <a:t>Expenditure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latin typeface="Book Antiqua" pitchFamily="18" charset="0"/>
                        </a:rPr>
                        <a:t>3.25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latin typeface="Book Antiqua" pitchFamily="18" charset="0"/>
                        </a:rPr>
                        <a:t>47.71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latin typeface="Book Antiqua" pitchFamily="18" charset="0"/>
                        </a:rPr>
                        <a:t>10.72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latin typeface="Book Antiqua" pitchFamily="18" charset="0"/>
                        </a:rPr>
                        <a:t>1.20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latin typeface="Book Antiqua" pitchFamily="18" charset="0"/>
                        </a:rPr>
                        <a:t>1.77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latin typeface="Book Antiqua" pitchFamily="18" charset="0"/>
                        </a:rPr>
                        <a:t>64.65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0948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Book Antiqua" pitchFamily="18" charset="0"/>
                        </a:rPr>
                        <a:t>Grand Total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latin typeface="Book Antiqua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latin typeface="Book Antiqua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latin typeface="Book Antiqua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latin typeface="Book Antiqua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latin typeface="Book Antiqua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latin typeface="Book Antiqua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09489"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Book Antiqua" pitchFamily="18" charset="0"/>
                        </a:rPr>
                        <a:t>Allotment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Book Antiqua"/>
                        </a:rPr>
                        <a:t>42.39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Book Antiqua"/>
                        </a:rPr>
                        <a:t>620.4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Book Antiqua"/>
                        </a:rPr>
                        <a:t>124.6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Book Antiqua"/>
                        </a:rPr>
                        <a:t>19.14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Book Antiqua"/>
                        </a:rPr>
                        <a:t>21.44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Book Antiqua"/>
                        </a:rPr>
                        <a:t>827.97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09489"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Book Antiqua" pitchFamily="18" charset="0"/>
                        </a:rPr>
                        <a:t>Release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Book Antiqua"/>
                        </a:rPr>
                        <a:t>40.23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Book Antiqua"/>
                        </a:rPr>
                        <a:t>626.37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Book Antiqua"/>
                        </a:rPr>
                        <a:t>124.6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Book Antiqua"/>
                        </a:rPr>
                        <a:t>18.17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Book Antiqua"/>
                        </a:rPr>
                        <a:t>21.85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Book Antiqua"/>
                        </a:rPr>
                        <a:t>831.22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09489"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Book Antiqua" pitchFamily="18" charset="0"/>
                        </a:rPr>
                        <a:t>Expenditure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Book Antiqua"/>
                        </a:rPr>
                        <a:t>29.10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Book Antiqua"/>
                        </a:rPr>
                        <a:t>595.82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Book Antiqua"/>
                        </a:rPr>
                        <a:t>118.32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Book Antiqua"/>
                        </a:rPr>
                        <a:t>10.87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Book Antiqua"/>
                        </a:rPr>
                        <a:t>21.85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Book Antiqua"/>
                        </a:rPr>
                        <a:t>775.96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309489">
                <a:tc gridSpan="7">
                  <a:txBody>
                    <a:bodyPr/>
                    <a:lstStyle/>
                    <a:p>
                      <a:pPr algn="l"/>
                      <a:endParaRPr lang="en-US" sz="1400" b="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Book Antiqua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 rtl="0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rtl="0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rtl="0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rtl="0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rtl="0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rtl="0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>
            <a:noAutofit/>
          </a:bodyPr>
          <a:lstStyle/>
          <a:p>
            <a:r>
              <a:rPr lang="en-US" sz="1800" u="sng" dirty="0">
                <a:solidFill>
                  <a:srgbClr val="7030A0"/>
                </a:solidFill>
                <a:latin typeface="Book Antiqua" pitchFamily="18" charset="0"/>
              </a:rPr>
              <a:t>Component wise UT Share Allotment Released &amp; Expenditure for the year 2019-20</a:t>
            </a:r>
            <a:r>
              <a:rPr lang="en-US" sz="1800" dirty="0">
                <a:solidFill>
                  <a:srgbClr val="7030A0"/>
                </a:solidFill>
                <a:latin typeface="Book Antiqua" pitchFamily="18" charset="0"/>
              </a:rPr>
              <a:t>			                                                                (Amount. In </a:t>
            </a:r>
            <a:r>
              <a:rPr lang="en-US" sz="1800" dirty="0" err="1">
                <a:solidFill>
                  <a:srgbClr val="7030A0"/>
                </a:solidFill>
                <a:latin typeface="Book Antiqua" pitchFamily="18" charset="0"/>
              </a:rPr>
              <a:t>Lakh</a:t>
            </a:r>
            <a:r>
              <a:rPr lang="en-US" sz="1800" dirty="0">
                <a:solidFill>
                  <a:srgbClr val="7030A0"/>
                </a:solidFill>
                <a:latin typeface="Book Antiqua" pitchFamily="18" charset="0"/>
              </a:rPr>
              <a:t>)</a:t>
            </a:r>
            <a:endParaRPr lang="en-IN" sz="1800" dirty="0"/>
          </a:p>
        </p:txBody>
      </p:sp>
      <p:graphicFrame>
        <p:nvGraphicFramePr>
          <p:cNvPr id="8" name="Content Placeholder 3"/>
          <p:cNvGraphicFramePr>
            <a:graphicFrameLocks/>
          </p:cNvGraphicFramePr>
          <p:nvPr/>
        </p:nvGraphicFramePr>
        <p:xfrm>
          <a:off x="0" y="685798"/>
          <a:ext cx="9143999" cy="6309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437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17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818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527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527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4003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1095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69281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Book Antiqua" pitchFamily="18" charset="0"/>
                        </a:rPr>
                        <a:t>D&amp;NH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Book Antiqua" pitchFamily="18" charset="0"/>
                        </a:rPr>
                        <a:t>Cost of</a:t>
                      </a:r>
                      <a:r>
                        <a:rPr lang="en-US" sz="1600" b="1" baseline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Book Antiqua" pitchFamily="18" charset="0"/>
                        </a:rPr>
                        <a:t> food Grains</a:t>
                      </a:r>
                      <a:endParaRPr lang="en-US" sz="16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Book Antiqua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Book Antiqua" pitchFamily="18" charset="0"/>
                        </a:rPr>
                        <a:t>Cooking cost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Book Antiqua" pitchFamily="18" charset="0"/>
                        </a:rPr>
                        <a:t>Honorarium to CCH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Book Antiqua" pitchFamily="18" charset="0"/>
                        </a:rPr>
                        <a:t>Trans.Assit</a:t>
                      </a:r>
                      <a:endParaRPr lang="en-US" sz="16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Book Antiqua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Book Antiqua" pitchFamily="18" charset="0"/>
                        </a:rPr>
                        <a:t>MME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Book Antiqua" pitchFamily="18" charset="0"/>
                        </a:rPr>
                        <a:t>Total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9584"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Book Antiqua" pitchFamily="18" charset="0"/>
                        </a:rPr>
                        <a:t>Allotment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Book Antiqua" pitchFamily="18" charset="0"/>
                        </a:rPr>
                        <a:t>0.00</a:t>
                      </a:r>
                      <a:endParaRPr lang="en-IN" sz="1800" b="0" i="0" u="none" strike="noStrike" dirty="0">
                        <a:solidFill>
                          <a:srgbClr val="000000"/>
                        </a:solidFill>
                        <a:latin typeface="Book Antiqua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Book Antiqua" pitchFamily="18" charset="0"/>
                        </a:rPr>
                        <a:t>763.27</a:t>
                      </a:r>
                      <a:endParaRPr lang="en-IN" sz="1800" b="0" i="0" u="none" strike="noStrike" dirty="0">
                        <a:solidFill>
                          <a:srgbClr val="000000"/>
                        </a:solidFill>
                        <a:latin typeface="Book Antiqua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Book Antiqua" pitchFamily="18" charset="0"/>
                        </a:rPr>
                        <a:t>251.97</a:t>
                      </a:r>
                      <a:endParaRPr lang="en-IN" sz="1800" b="0" i="0" u="none" strike="noStrike" dirty="0">
                        <a:solidFill>
                          <a:srgbClr val="000000"/>
                        </a:solidFill>
                        <a:latin typeface="Book Antiqua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Book Antiqua" pitchFamily="18" charset="0"/>
                        </a:rPr>
                        <a:t>0.00</a:t>
                      </a:r>
                      <a:endParaRPr lang="en-IN" sz="1800" b="0" i="0" u="none" strike="noStrike" dirty="0">
                        <a:solidFill>
                          <a:srgbClr val="000000"/>
                        </a:solidFill>
                        <a:latin typeface="Book Antiqua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Book Antiqua" pitchFamily="18" charset="0"/>
                        </a:rPr>
                        <a:t>0.00</a:t>
                      </a:r>
                      <a:endParaRPr lang="en-IN" sz="1800" b="0" i="0" u="none" strike="noStrike" dirty="0">
                        <a:solidFill>
                          <a:srgbClr val="000000"/>
                        </a:solidFill>
                        <a:latin typeface="Book Antiqua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Book Antiqua" pitchFamily="18" charset="0"/>
                        </a:rPr>
                        <a:t>1015.24</a:t>
                      </a:r>
                      <a:endParaRPr lang="en-IN" sz="1800" b="0" i="0" u="none" strike="noStrike" dirty="0">
                        <a:solidFill>
                          <a:srgbClr val="000000"/>
                        </a:solidFill>
                        <a:latin typeface="Book Antiqua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9584"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Book Antiqua" pitchFamily="18" charset="0"/>
                        </a:rPr>
                        <a:t>Release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Book Antiqua" pitchFamily="18" charset="0"/>
                        </a:rPr>
                        <a:t>0.00</a:t>
                      </a:r>
                      <a:endParaRPr lang="en-IN" sz="1800" b="0" i="0" u="none" strike="noStrike" dirty="0">
                        <a:solidFill>
                          <a:srgbClr val="000000"/>
                        </a:solidFill>
                        <a:latin typeface="Book Antiqua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Book Antiqua" pitchFamily="18" charset="0"/>
                        </a:rPr>
                        <a:t>218.00</a:t>
                      </a:r>
                      <a:endParaRPr lang="en-IN" sz="1800" b="0" i="0" u="none" strike="noStrike" dirty="0">
                        <a:solidFill>
                          <a:srgbClr val="000000"/>
                        </a:solidFill>
                        <a:latin typeface="Book Antiqua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Book Antiqua" pitchFamily="18" charset="0"/>
                        </a:rPr>
                        <a:t>216.00</a:t>
                      </a:r>
                      <a:endParaRPr lang="en-IN" sz="1800" b="0" i="0" u="none" strike="noStrike" dirty="0">
                        <a:solidFill>
                          <a:srgbClr val="000000"/>
                        </a:solidFill>
                        <a:latin typeface="Book Antiqua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Book Antiqua" pitchFamily="18" charset="0"/>
                        </a:rPr>
                        <a:t>0.00</a:t>
                      </a:r>
                      <a:endParaRPr lang="en-IN" sz="1800" b="0" i="0" u="none" strike="noStrike" dirty="0">
                        <a:solidFill>
                          <a:srgbClr val="000000"/>
                        </a:solidFill>
                        <a:latin typeface="Book Antiqua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Book Antiqua" pitchFamily="18" charset="0"/>
                        </a:rPr>
                        <a:t>0.00</a:t>
                      </a:r>
                      <a:endParaRPr lang="en-IN" sz="1800" b="0" i="0" u="none" strike="noStrike" dirty="0">
                        <a:solidFill>
                          <a:srgbClr val="000000"/>
                        </a:solidFill>
                        <a:latin typeface="Book Antiqua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Book Antiqua" pitchFamily="18" charset="0"/>
                        </a:rPr>
                        <a:t>434.00</a:t>
                      </a:r>
                      <a:endParaRPr lang="en-IN" sz="1800" b="0" i="0" u="none" strike="noStrike" dirty="0">
                        <a:solidFill>
                          <a:srgbClr val="000000"/>
                        </a:solidFill>
                        <a:latin typeface="Book Antiqua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9584"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Book Antiqua" pitchFamily="18" charset="0"/>
                        </a:rPr>
                        <a:t>Expenditure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Book Antiqua" pitchFamily="18" charset="0"/>
                        </a:rPr>
                        <a:t>0.00</a:t>
                      </a:r>
                      <a:endParaRPr lang="en-IN" sz="1800" b="0" i="0" u="none" strike="noStrike" dirty="0">
                        <a:solidFill>
                          <a:srgbClr val="000000"/>
                        </a:solidFill>
                        <a:latin typeface="Book Antiqua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Book Antiqua" pitchFamily="18" charset="0"/>
                        </a:rPr>
                        <a:t>219.92</a:t>
                      </a:r>
                      <a:endParaRPr lang="en-IN" sz="1800" b="0" i="0" u="none" strike="noStrike" dirty="0">
                        <a:solidFill>
                          <a:srgbClr val="000000"/>
                        </a:solidFill>
                        <a:latin typeface="Book Antiqua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latin typeface="Book Antiqua" pitchFamily="18" charset="0"/>
                        </a:rPr>
                        <a:t>213.25</a:t>
                      </a:r>
                      <a:endParaRPr lang="en-IN" sz="1800" b="0" i="0" u="none" strike="noStrike" dirty="0">
                        <a:latin typeface="Book Antiqua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latin typeface="Book Antiqua" pitchFamily="18" charset="0"/>
                        </a:rPr>
                        <a:t>0.00</a:t>
                      </a:r>
                      <a:endParaRPr lang="en-IN" sz="1800" b="0" i="0" u="none" strike="noStrike" dirty="0">
                        <a:latin typeface="Book Antiqua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latin typeface="Book Antiqua" pitchFamily="18" charset="0"/>
                        </a:rPr>
                        <a:t>0.00</a:t>
                      </a:r>
                      <a:endParaRPr lang="en-IN" sz="1800" b="0" i="0" u="none" strike="noStrike" dirty="0">
                        <a:latin typeface="Book Antiqua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latin typeface="Book Antiqua" pitchFamily="18" charset="0"/>
                        </a:rPr>
                        <a:t>433.17</a:t>
                      </a:r>
                      <a:endParaRPr lang="en-IN" sz="1800" b="0" i="0" u="none" strike="noStrike" dirty="0">
                        <a:latin typeface="Book Antiqua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9584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Book Antiqua" pitchFamily="18" charset="0"/>
                        </a:rPr>
                        <a:t>Daman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IN" sz="1800" b="1" i="0" u="none" strike="noStrike" dirty="0">
                        <a:solidFill>
                          <a:srgbClr val="000000"/>
                        </a:solidFill>
                        <a:latin typeface="Book Antiqua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IN" sz="1800" b="1" i="0" u="none" strike="noStrike" dirty="0">
                        <a:solidFill>
                          <a:srgbClr val="000000"/>
                        </a:solidFill>
                        <a:latin typeface="Book Antiqua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IN" sz="1800" b="0" i="0" u="none" strike="noStrike" dirty="0">
                        <a:latin typeface="Book Antiqua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IN" sz="1800" b="0" i="0" u="none" strike="noStrike" dirty="0">
                        <a:latin typeface="Book Antiqua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IN" sz="1800" b="0" i="0" u="none" strike="noStrike" dirty="0">
                        <a:latin typeface="Book Antiqua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IN" sz="1800" b="0" i="0" u="none" strike="noStrike" dirty="0">
                        <a:latin typeface="Book Antiqua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9584"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Book Antiqua" pitchFamily="18" charset="0"/>
                        </a:rPr>
                        <a:t>Allotment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800" b="0" i="0" u="none" strike="noStrike">
                          <a:solidFill>
                            <a:srgbClr val="000000"/>
                          </a:solidFill>
                          <a:latin typeface="Book Antiqua" pitchFamily="18" charset="0"/>
                        </a:rPr>
                        <a:t>0.00</a:t>
                      </a:r>
                      <a:endParaRPr lang="en-IN" sz="1800" b="0" i="0" u="none" strike="noStrike" dirty="0">
                        <a:solidFill>
                          <a:srgbClr val="000000"/>
                        </a:solidFill>
                        <a:latin typeface="Book Antiqua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800" b="0" i="0" u="none" strike="noStrike" dirty="0">
                          <a:solidFill>
                            <a:srgbClr val="000000"/>
                          </a:solidFill>
                          <a:latin typeface="Book Antiqua" pitchFamily="18" charset="0"/>
                        </a:rPr>
                        <a:t>361.34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800" b="0" i="0" u="none" strike="noStrike" dirty="0">
                          <a:latin typeface="Book Antiqua" pitchFamily="18" charset="0"/>
                        </a:rPr>
                        <a:t>57.13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800" b="0" i="0" u="none" strike="noStrike" dirty="0">
                          <a:latin typeface="Book Antiqua" pitchFamily="18" charset="0"/>
                        </a:rPr>
                        <a:t>0.00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800" b="0" i="0" u="none" strike="noStrike" dirty="0">
                          <a:latin typeface="Book Antiqua" pitchFamily="18" charset="0"/>
                        </a:rPr>
                        <a:t>11.53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800" b="0" i="0" u="none" strike="noStrike" dirty="0">
                          <a:latin typeface="Book Antiqua" pitchFamily="18" charset="0"/>
                        </a:rPr>
                        <a:t>430.00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9584"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Book Antiqua" pitchFamily="18" charset="0"/>
                        </a:rPr>
                        <a:t>Release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Book Antiqua" pitchFamily="18" charset="0"/>
                        </a:rPr>
                        <a:t>0.00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Book Antiqua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latin typeface="Book Antiqua" pitchFamily="18" charset="0"/>
                        </a:rPr>
                        <a:t>23.57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latin typeface="Book Antiqua" pitchFamily="18" charset="0"/>
                        </a:rPr>
                        <a:t>50.94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latin typeface="Book Antiqua" pitchFamily="18" charset="0"/>
                        </a:rPr>
                        <a:t>0.00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latin typeface="Book Antiqua" pitchFamily="18" charset="0"/>
                        </a:rPr>
                        <a:t>0.00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latin typeface="Book Antiqua" pitchFamily="18" charset="0"/>
                        </a:rPr>
                        <a:t>74.51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9584"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Book Antiqua" pitchFamily="18" charset="0"/>
                        </a:rPr>
                        <a:t>Expenditure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Book Antiqua"/>
                        </a:rPr>
                        <a:t>0.00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Book Antiqua"/>
                        </a:rPr>
                        <a:t>23.57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Book Antiqua"/>
                        </a:rPr>
                        <a:t>50.94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Book Antiqua"/>
                        </a:rPr>
                        <a:t>0.00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Book Antiqua"/>
                        </a:rPr>
                        <a:t>0.00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Book Antiqua"/>
                        </a:rPr>
                        <a:t>74.51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9584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Book Antiqua" pitchFamily="18" charset="0"/>
                        </a:rPr>
                        <a:t>Diu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latin typeface="Book Antiqua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latin typeface="Book Antiqua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latin typeface="Book Antiqua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latin typeface="Book Antiqua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latin typeface="Book Antiqua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latin typeface="Book Antiqua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9584"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Book Antiqua" pitchFamily="18" charset="0"/>
                        </a:rPr>
                        <a:t>Allotment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latin typeface="Book Antiqua" pitchFamily="18" charset="0"/>
                        </a:rPr>
                        <a:t>0.00</a:t>
                      </a:r>
                      <a:endParaRPr lang="en-US" sz="1800" b="0" i="0" u="none" strike="noStrike" dirty="0">
                        <a:latin typeface="Book Antiqua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latin typeface="Book Antiqua" pitchFamily="18" charset="0"/>
                        </a:rPr>
                        <a:t>69.85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latin typeface="Book Antiqua" pitchFamily="18" charset="0"/>
                        </a:rPr>
                        <a:t>29.92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latin typeface="Book Antiqua" pitchFamily="18" charset="0"/>
                        </a:rPr>
                        <a:t>0.00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latin typeface="Book Antiqua" pitchFamily="18" charset="0"/>
                        </a:rPr>
                        <a:t>1.77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Book Antiqua"/>
                        </a:rPr>
                        <a:t>116.34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9584"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Book Antiqua" pitchFamily="18" charset="0"/>
                        </a:rPr>
                        <a:t>Release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latin typeface="Book Antiqua" pitchFamily="18" charset="0"/>
                        </a:rPr>
                        <a:t>0.00</a:t>
                      </a:r>
                      <a:endParaRPr lang="en-US" sz="1800" b="0" i="0" u="none" strike="noStrike" dirty="0">
                        <a:latin typeface="Book Antiqua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latin typeface="Book Antiqua" pitchFamily="18" charset="0"/>
                        </a:rPr>
                        <a:t>69.85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latin typeface="Book Antiqua" pitchFamily="18" charset="0"/>
                        </a:rPr>
                        <a:t>29.92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latin typeface="Book Antiqua" pitchFamily="18" charset="0"/>
                        </a:rPr>
                        <a:t>0.00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latin typeface="Book Antiqua" pitchFamily="18" charset="0"/>
                        </a:rPr>
                        <a:t>1.14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Book Antiqua"/>
                        </a:rPr>
                        <a:t>108.03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29584"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Book Antiqua" pitchFamily="18" charset="0"/>
                        </a:rPr>
                        <a:t>Expenditure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latin typeface="Book Antiqua" pitchFamily="18" charset="0"/>
                        </a:rPr>
                        <a:t>0.00</a:t>
                      </a:r>
                      <a:endParaRPr lang="en-US" sz="1800" b="0" i="0" u="none" strike="noStrike" dirty="0">
                        <a:latin typeface="Book Antiqua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latin typeface="Book Antiqua" pitchFamily="18" charset="0"/>
                        </a:rPr>
                        <a:t>69.85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latin typeface="Book Antiqua" pitchFamily="18" charset="0"/>
                        </a:rPr>
                        <a:t>29.92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latin typeface="Book Antiqua" pitchFamily="18" charset="0"/>
                        </a:rPr>
                        <a:t>0.00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latin typeface="Book Antiqua" pitchFamily="18" charset="0"/>
                        </a:rPr>
                        <a:t>1.14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Book Antiqua"/>
                        </a:rPr>
                        <a:t>108.03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295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Book Antiqua" pitchFamily="18" charset="0"/>
                        </a:rPr>
                        <a:t>Grand Total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1" i="0" u="none" strike="noStrike" dirty="0">
                        <a:latin typeface="Book Antiqua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1" i="0" u="none" strike="noStrike" dirty="0">
                        <a:latin typeface="Book Antiqua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1" i="0" u="none" strike="noStrike" dirty="0">
                        <a:latin typeface="Book Antiqua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1" i="0" u="none" strike="noStrike" dirty="0">
                        <a:latin typeface="Book Antiqua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1" i="0" u="none" strike="noStrike" dirty="0">
                        <a:latin typeface="Book Antiqua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1" i="0" u="none" strike="noStrike" dirty="0">
                        <a:latin typeface="Book Antiqua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29584"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Book Antiqua" pitchFamily="18" charset="0"/>
                        </a:rPr>
                        <a:t>Allotment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Book Antiqua"/>
                        </a:rPr>
                        <a:t>0.00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Book Antiqua"/>
                        </a:rPr>
                        <a:t>1194.46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Book Antiqua"/>
                        </a:rPr>
                        <a:t>339.02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Book Antiqua"/>
                        </a:rPr>
                        <a:t>0.00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Book Antiqua"/>
                        </a:rPr>
                        <a:t>13.3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Book Antiqua"/>
                        </a:rPr>
                        <a:t>1561.58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29584"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Book Antiqua" pitchFamily="18" charset="0"/>
                        </a:rPr>
                        <a:t>Release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Book Antiqua"/>
                        </a:rPr>
                        <a:t>0.00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Book Antiqua"/>
                        </a:rPr>
                        <a:t>311.42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Book Antiqua"/>
                        </a:rPr>
                        <a:t>296.86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Book Antiqua"/>
                        </a:rPr>
                        <a:t>0.00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Book Antiqua"/>
                        </a:rPr>
                        <a:t>1.14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Book Antiqua"/>
                        </a:rPr>
                        <a:t>616.54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29584"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Book Antiqua" pitchFamily="18" charset="0"/>
                        </a:rPr>
                        <a:t>Expenditure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Book Antiqua"/>
                        </a:rPr>
                        <a:t>0.00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Book Antiqua"/>
                        </a:rPr>
                        <a:t>313.34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Book Antiqua"/>
                        </a:rPr>
                        <a:t>294.11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Book Antiqua"/>
                        </a:rPr>
                        <a:t>0.00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Book Antiqua"/>
                        </a:rPr>
                        <a:t>1.14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Book Antiqua"/>
                        </a:rPr>
                        <a:t>615.71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659167">
                <a:tc gridSpan="7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Book Antiqua" pitchFamily="18" charset="0"/>
                        </a:rPr>
                        <a:t>Note: - The Cooking</a:t>
                      </a:r>
                      <a:r>
                        <a:rPr lang="en-US" sz="1200" b="1" baseline="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Book Antiqua" pitchFamily="18" charset="0"/>
                        </a:rPr>
                        <a:t> cost per child is fulfilled only through Central Share. Additional expenditure of Sweet Rs. 2.87/- per child only borne through UT Share. Before The AKF started the UT has allotted more share as per the previous year.</a:t>
                      </a:r>
                      <a:endParaRPr lang="en-US" sz="12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Book Antiqua" pitchFamily="18" charset="0"/>
                      </a:endParaRPr>
                    </a:p>
                    <a:p>
                      <a:pPr algn="l"/>
                      <a:endParaRPr lang="en-US" sz="1600" b="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Book Antiqua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latin typeface="Book Antiqua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 idx="4294967295"/>
          </p:nvPr>
        </p:nvSpPr>
        <p:spPr>
          <a:xfrm>
            <a:off x="533400" y="381000"/>
            <a:ext cx="7924800" cy="685800"/>
          </a:xfr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anchor="ctr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Book Antiqua" pitchFamily="18" charset="0"/>
                <a:cs typeface="Times New Roman" pitchFamily="18" charset="0"/>
              </a:rPr>
              <a:t>Unit cooking cost 2019-20             </a:t>
            </a:r>
            <a:r>
              <a:rPr lang="en-US" sz="20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Book Antiqua" pitchFamily="18" charset="0"/>
                <a:cs typeface="Times New Roman" pitchFamily="18" charset="0"/>
              </a:rPr>
              <a:t>31.03.2020</a:t>
            </a:r>
          </a:p>
        </p:txBody>
      </p:sp>
      <p:graphicFrame>
        <p:nvGraphicFramePr>
          <p:cNvPr id="18522" name="Group 90"/>
          <p:cNvGraphicFramePr>
            <a:graphicFrameLocks noGrp="1"/>
          </p:cNvGraphicFramePr>
          <p:nvPr/>
        </p:nvGraphicFramePr>
        <p:xfrm>
          <a:off x="533400" y="1447800"/>
          <a:ext cx="8001000" cy="2895598"/>
        </p:xfrm>
        <a:graphic>
          <a:graphicData uri="http://schemas.openxmlformats.org/drawingml/2006/table">
            <a:tbl>
              <a:tblPr/>
              <a:tblGrid>
                <a:gridCol w="11766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3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569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557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44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6679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6679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1825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Year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Primary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Upper Primary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8253">
                <a:tc row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D&amp;NH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Central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UT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Total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Central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UT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Total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8253">
                <a:tc vMerge="1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Rockwell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4.48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2.87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7.35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6.71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2.87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9.58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825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Daman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4.48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2.87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7.35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6.71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2.87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9.58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825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DIU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4.48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7.99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12.47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6.71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8.20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14.91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04333">
                <a:tc gridSpan="7"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Note: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Sukhdi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 &amp;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Lapsi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 is provided from UT Grant in D&amp;NH and Daman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ckwell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ckwell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ckwell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ckwell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ckwell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ckwell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12323" name="Picture 5" descr="C:\Documents and Settings\user\Desktop\LOGO\MDM_LOGO_JPEG.JPG"/>
          <p:cNvPicPr>
            <a:picLocks noChangeAspect="1" noChangeArrowheads="1"/>
          </p:cNvPicPr>
          <p:nvPr/>
        </p:nvPicPr>
        <p:blipFill>
          <a:blip r:embed="rId2"/>
          <a:srcRect l="27779" t="13121" r="27777" b="10283"/>
          <a:stretch>
            <a:fillRect/>
          </a:stretch>
        </p:blipFill>
        <p:spPr bwMode="auto">
          <a:xfrm>
            <a:off x="8305800" y="5715000"/>
            <a:ext cx="838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1064</TotalTime>
  <Words>1575</Words>
  <Application>Microsoft Office PowerPoint</Application>
  <PresentationFormat>On-screen Show (4:3)</PresentationFormat>
  <Paragraphs>776</Paragraphs>
  <Slides>24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Book Antiqua</vt:lpstr>
      <vt:lpstr>Calibri</vt:lpstr>
      <vt:lpstr>Century Gothic</vt:lpstr>
      <vt:lpstr>Times New Roman</vt:lpstr>
      <vt:lpstr>Verdana</vt:lpstr>
      <vt:lpstr>Wingdings 2</vt:lpstr>
      <vt:lpstr>Verve</vt:lpstr>
      <vt:lpstr>Annual  Work Plan &amp; Budget 2020-21</vt:lpstr>
      <vt:lpstr>Coverage of Institutions       31.3.2020</vt:lpstr>
      <vt:lpstr>Comparison Statement of Coverage of Students of F.Y  2018-19 and 2019-20</vt:lpstr>
      <vt:lpstr>PowerPoint Presentation</vt:lpstr>
      <vt:lpstr>Student taken Part in 2019-20                            31.03.2020</vt:lpstr>
      <vt:lpstr>Food-grain details (Figure in MTs)</vt:lpstr>
      <vt:lpstr>Component wise Central Share Allotment Released &amp; Expenditure for the year 2019-20                    (Amount. In Lakh)</vt:lpstr>
      <vt:lpstr>Component wise UT Share Allotment Released &amp; Expenditure for the year 2019-20                                                                   (Amount. In Lakh)</vt:lpstr>
      <vt:lpstr>Unit cooking cost 2019-20             31.03.2020</vt:lpstr>
      <vt:lpstr>Menu served by APF in D&amp;NH and Daman</vt:lpstr>
      <vt:lpstr>Budget Proposal 2020-21</vt:lpstr>
      <vt:lpstr>Proposal for 2020-21 (Primary Section)</vt:lpstr>
      <vt:lpstr>Proposal for 2020-21 (Upper Primary Section)</vt:lpstr>
      <vt:lpstr>Unit Cost for the year 2020-21</vt:lpstr>
      <vt:lpstr>Food-grain details (Figure in MTs)</vt:lpstr>
      <vt:lpstr>Proposal for the year 2020-21 under MDM (Amount in lakh)</vt:lpstr>
      <vt:lpstr>Best Practice </vt:lpstr>
      <vt:lpstr>Best Practice </vt:lpstr>
      <vt:lpstr>Compost Pit in Diu School</vt:lpstr>
      <vt:lpstr>Tithi Bhojan served by Donor  </vt:lpstr>
      <vt:lpstr>Issues</vt:lpstr>
      <vt:lpstr>Kit Distribution </vt:lpstr>
      <vt:lpstr>Proposal  of kit to be provided during summer Vacation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Annual  Work Plan &amp; Budget 2020-21</dc:title>
  <dc:creator>user</dc:creator>
  <cp:lastModifiedBy>dinesh pradhan</cp:lastModifiedBy>
  <cp:revision>150</cp:revision>
  <dcterms:created xsi:type="dcterms:W3CDTF">2006-08-16T00:00:00Z</dcterms:created>
  <dcterms:modified xsi:type="dcterms:W3CDTF">2020-05-13T10:49:46Z</dcterms:modified>
</cp:coreProperties>
</file>